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52"/>
  </p:notesMasterIdLst>
  <p:sldIdLst>
    <p:sldId id="301" r:id="rId3"/>
    <p:sldId id="299" r:id="rId4"/>
    <p:sldId id="363" r:id="rId5"/>
    <p:sldId id="364" r:id="rId6"/>
    <p:sldId id="361" r:id="rId7"/>
    <p:sldId id="352" r:id="rId8"/>
    <p:sldId id="353" r:id="rId9"/>
    <p:sldId id="354" r:id="rId10"/>
    <p:sldId id="355" r:id="rId11"/>
    <p:sldId id="356" r:id="rId12"/>
    <p:sldId id="357" r:id="rId13"/>
    <p:sldId id="359" r:id="rId14"/>
    <p:sldId id="362" r:id="rId15"/>
    <p:sldId id="343" r:id="rId16"/>
    <p:sldId id="344" r:id="rId17"/>
    <p:sldId id="345" r:id="rId18"/>
    <p:sldId id="346" r:id="rId19"/>
    <p:sldId id="347" r:id="rId20"/>
    <p:sldId id="348" r:id="rId21"/>
    <p:sldId id="349" r:id="rId22"/>
    <p:sldId id="350" r:id="rId23"/>
    <p:sldId id="351" r:id="rId24"/>
    <p:sldId id="271" r:id="rId25"/>
    <p:sldId id="315" r:id="rId26"/>
    <p:sldId id="326" r:id="rId27"/>
    <p:sldId id="327" r:id="rId28"/>
    <p:sldId id="328" r:id="rId29"/>
    <p:sldId id="329" r:id="rId30"/>
    <p:sldId id="302" r:id="rId31"/>
    <p:sldId id="303" r:id="rId32"/>
    <p:sldId id="272" r:id="rId33"/>
    <p:sldId id="324" r:id="rId34"/>
    <p:sldId id="325" r:id="rId35"/>
    <p:sldId id="286" r:id="rId36"/>
    <p:sldId id="332" r:id="rId37"/>
    <p:sldId id="333" r:id="rId38"/>
    <p:sldId id="334" r:id="rId39"/>
    <p:sldId id="335" r:id="rId40"/>
    <p:sldId id="336" r:id="rId41"/>
    <p:sldId id="337" r:id="rId42"/>
    <p:sldId id="338" r:id="rId43"/>
    <p:sldId id="339" r:id="rId44"/>
    <p:sldId id="340" r:id="rId45"/>
    <p:sldId id="341" r:id="rId46"/>
    <p:sldId id="365" r:id="rId47"/>
    <p:sldId id="366" r:id="rId48"/>
    <p:sldId id="367" r:id="rId49"/>
    <p:sldId id="342" r:id="rId50"/>
    <p:sldId id="368" r:id="rId5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66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25" autoAdjust="0"/>
    <p:restoredTop sz="94660"/>
  </p:normalViewPr>
  <p:slideViewPr>
    <p:cSldViewPr snapToGrid="0">
      <p:cViewPr varScale="1">
        <p:scale>
          <a:sx n="74" d="100"/>
          <a:sy n="74" d="100"/>
        </p:scale>
        <p:origin x="1308" y="72"/>
      </p:cViewPr>
      <p:guideLst>
        <p:guide orient="horz" pos="2160"/>
        <p:guide pos="2880"/>
      </p:guideLst>
    </p:cSldViewPr>
  </p:slideViewPr>
  <p:notesTextViewPr>
    <p:cViewPr>
      <p:scale>
        <a:sx n="1" d="1"/>
        <a:sy n="1" d="1"/>
      </p:scale>
      <p:origin x="0" y="0"/>
    </p:cViewPr>
  </p:notesTextViewPr>
  <p:sorterViewPr>
    <p:cViewPr varScale="1">
      <p:scale>
        <a:sx n="1" d="1"/>
        <a:sy n="1" d="1"/>
      </p:scale>
      <p:origin x="0" y="-437"/>
    </p:cViewPr>
  </p:sorterViewPr>
  <p:notesViewPr>
    <p:cSldViewPr snapToGrid="0">
      <p:cViewPr varScale="1">
        <p:scale>
          <a:sx n="66" d="100"/>
          <a:sy n="66" d="100"/>
        </p:scale>
        <p:origin x="3134"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C7D902-DCA9-428E-9A0F-A930254916FF}" type="datetimeFigureOut">
              <a:rPr lang="en-US" smtClean="0"/>
              <a:t>5/18/2016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F68DC3-0E15-4337-B5AC-5AECE6E57C63}" type="slidenum">
              <a:rPr lang="en-US" smtClean="0"/>
              <a:t>‹#›</a:t>
            </a:fld>
            <a:endParaRPr lang="en-US"/>
          </a:p>
        </p:txBody>
      </p:sp>
    </p:spTree>
    <p:extLst>
      <p:ext uri="{BB962C8B-B14F-4D97-AF65-F5344CB8AC3E}">
        <p14:creationId xmlns:p14="http://schemas.microsoft.com/office/powerpoint/2010/main" val="2557213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don’t blame the people, we improve the system in which they work</a:t>
            </a:r>
          </a:p>
          <a:p>
            <a:endParaRPr lang="en-US" baseline="0" dirty="0" smtClean="0"/>
          </a:p>
          <a:p>
            <a:r>
              <a:rPr lang="en-US" baseline="0" dirty="0" smtClean="0"/>
              <a:t>Every system is perfectly designed to get the results it gets; if we want to improve results we need to improve system</a:t>
            </a:r>
          </a:p>
          <a:p>
            <a:endParaRPr lang="en-US" baseline="0" dirty="0" smtClean="0"/>
          </a:p>
          <a:p>
            <a:r>
              <a:rPr lang="en-US" baseline="0" dirty="0" smtClean="0"/>
              <a:t>Insanity is doing the same thing over and over and expecting different results</a:t>
            </a:r>
          </a:p>
          <a:p>
            <a:endParaRPr lang="en-US" baseline="0" dirty="0" smtClean="0"/>
          </a:p>
          <a:p>
            <a:r>
              <a:rPr lang="en-US" baseline="0" dirty="0" smtClean="0"/>
              <a:t>Safety culture starts from the top, as defined by leadership beliefs and core values</a:t>
            </a:r>
          </a:p>
          <a:p>
            <a:pPr defTabSz="897301">
              <a:defRPr/>
            </a:pPr>
            <a:r>
              <a:rPr lang="en-US" sz="800" dirty="0"/>
              <a:t>       </a:t>
            </a:r>
            <a:r>
              <a:rPr lang="en-US" sz="800" b="1" dirty="0"/>
              <a:t>What if you started your staff meetings with the question: </a:t>
            </a:r>
            <a:r>
              <a:rPr lang="en-US" sz="800" b="1" i="1" dirty="0"/>
              <a:t>“Do you have a patient safety concern we can talk about?”</a:t>
            </a:r>
            <a:endParaRPr lang="en-US" baseline="0" dirty="0" smtClean="0"/>
          </a:p>
          <a:p>
            <a:endParaRPr lang="en-US" baseline="0" dirty="0" smtClean="0"/>
          </a:p>
          <a:p>
            <a:r>
              <a:rPr lang="en-US" baseline="0" dirty="0" smtClean="0"/>
              <a:t>Requires teamwork and communication</a:t>
            </a:r>
          </a:p>
          <a:p>
            <a:endParaRPr lang="en-US" baseline="0" dirty="0" smtClean="0"/>
          </a:p>
          <a:p>
            <a:r>
              <a:rPr lang="en-US" baseline="0" dirty="0" smtClean="0"/>
              <a:t>And atmosphere of trust, where individuals feel safe to share information about unsafe or potentially hazardous conditions so that we can identify strategies for improvement</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solidFill>
                  <a:prstClr val="black"/>
                </a:solidFill>
              </a:rPr>
              <a:pPr/>
              <a:t>3</a:t>
            </a:fld>
            <a:endParaRPr lang="en-US" altLang="en-US">
              <a:solidFill>
                <a:prstClr val="black"/>
              </a:solidFill>
            </a:endParaRPr>
          </a:p>
        </p:txBody>
      </p:sp>
    </p:spTree>
    <p:extLst>
      <p:ext uri="{BB962C8B-B14F-4D97-AF65-F5344CB8AC3E}">
        <p14:creationId xmlns:p14="http://schemas.microsoft.com/office/powerpoint/2010/main" val="1454522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pPr>
              <a:buFont typeface="Arial" pitchFamily="34" charset="0"/>
              <a:buChar char="•"/>
            </a:pPr>
            <a:r>
              <a:rPr lang="en-US" dirty="0"/>
              <a:t>Example – delayed and missing results at Marino frustrates everyone and creates patient dissatisfaction.  The risk of missing something critical is high for many of the labs.  Specialty reference tests are the worst but all labs are impacted.  </a:t>
            </a:r>
          </a:p>
          <a:p>
            <a:pPr>
              <a:buFont typeface="Arial" pitchFamily="34" charset="0"/>
              <a:buChar char="•"/>
            </a:pPr>
            <a:endParaRPr lang="en-US" dirty="0"/>
          </a:p>
          <a:p>
            <a:pPr>
              <a:buFont typeface="Arial" pitchFamily="34" charset="0"/>
              <a:buChar char="•"/>
            </a:pPr>
            <a:r>
              <a:rPr lang="en-US" dirty="0"/>
              <a:t>Input from all levels of staff indicated that staff at every level as well as providers and patients spent time following up on specialty labs and would benefit from an improved process.   We had an inconsistent process but patient education and following up on delays were identified as the two biggest opportunities.    </a:t>
            </a:r>
          </a:p>
          <a:p>
            <a:pPr>
              <a:buFont typeface="Arial" pitchFamily="34" charset="0"/>
              <a:buChar char="•"/>
            </a:pPr>
            <a:endParaRPr lang="en-US" dirty="0"/>
          </a:p>
          <a:p>
            <a:pPr>
              <a:buFont typeface="Arial" pitchFamily="34" charset="0"/>
              <a:buChar char="•"/>
            </a:pPr>
            <a:r>
              <a:rPr lang="en-US" dirty="0"/>
              <a:t>To keep the project simple and manageable we agreed that patient education was the biggest opportunity for improvement.  The biggest barrier was delays in testing due to misinterpretation of test requirements.  We decided to focus on that and standardize tracking as part of the process.  </a:t>
            </a:r>
          </a:p>
          <a:p>
            <a:pPr>
              <a:buFont typeface="Arial" pitchFamily="34" charset="0"/>
              <a:buChar char="•"/>
            </a:pPr>
            <a:endParaRPr lang="en-US" dirty="0"/>
          </a:p>
          <a:p>
            <a:pPr>
              <a:buFont typeface="Arial" pitchFamily="34" charset="0"/>
              <a:buChar char="•"/>
            </a:pPr>
            <a:r>
              <a:rPr lang="en-US" dirty="0"/>
              <a:t>Once this was decided the AIM statement followed.  We will close the loop on 90% of our specialty lab tests within 30 business days.</a:t>
            </a:r>
          </a:p>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87F68DC3-0E15-4337-B5AC-5AECE6E57C63}" type="slidenum">
              <a:rPr lang="en-US" smtClean="0"/>
              <a:pPr/>
              <a:t>25</a:t>
            </a:fld>
            <a:endParaRPr lang="en-US"/>
          </a:p>
        </p:txBody>
      </p:sp>
    </p:spTree>
    <p:extLst>
      <p:ext uri="{BB962C8B-B14F-4D97-AF65-F5344CB8AC3E}">
        <p14:creationId xmlns:p14="http://schemas.microsoft.com/office/powerpoint/2010/main" val="2116975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Example:</a:t>
            </a:r>
          </a:p>
          <a:p>
            <a:endParaRPr lang="en-US" dirty="0"/>
          </a:p>
          <a:p>
            <a:r>
              <a:rPr lang="en-US" dirty="0"/>
              <a:t>Elaine thought about each person’s role and since our scope was patient education when test kits are issued and the tracking the following team members were identified:</a:t>
            </a:r>
          </a:p>
          <a:p>
            <a:pPr lvl="1">
              <a:buFont typeface="Arial" pitchFamily="34" charset="0"/>
              <a:buChar char="•"/>
            </a:pPr>
            <a:r>
              <a:rPr lang="en-US" dirty="0"/>
              <a:t>The 2 providers who ordered the majority of these tests</a:t>
            </a:r>
          </a:p>
          <a:p>
            <a:pPr lvl="1">
              <a:buFont typeface="Arial" pitchFamily="34" charset="0"/>
              <a:buChar char="•"/>
            </a:pPr>
            <a:r>
              <a:rPr lang="en-US" dirty="0"/>
              <a:t>The administrative assistants who provide most of the kits to patients with instructions.</a:t>
            </a:r>
          </a:p>
          <a:p>
            <a:pPr lvl="1">
              <a:buFont typeface="Arial" pitchFamily="34" charset="0"/>
              <a:buChar char="•"/>
            </a:pPr>
            <a:r>
              <a:rPr lang="en-US" dirty="0"/>
              <a:t>The practice manager/leader of the project</a:t>
            </a:r>
          </a:p>
          <a:p>
            <a:pPr lvl="1">
              <a:buFont typeface="Arial" pitchFamily="34" charset="0"/>
              <a:buChar char="•"/>
            </a:pPr>
            <a:endParaRPr lang="en-US" dirty="0"/>
          </a:p>
          <a:p>
            <a:r>
              <a:rPr lang="en-US" dirty="0"/>
              <a:t>Consultants  who provide some expertise , support, and feedback as needed include</a:t>
            </a:r>
          </a:p>
          <a:p>
            <a:pPr lvl="1">
              <a:buFont typeface="Arial" pitchFamily="34" charset="0"/>
              <a:buChar char="•"/>
            </a:pPr>
            <a:r>
              <a:rPr lang="en-US" dirty="0"/>
              <a:t>Patients</a:t>
            </a:r>
          </a:p>
          <a:p>
            <a:pPr lvl="1">
              <a:buFont typeface="Arial" pitchFamily="34" charset="0"/>
              <a:buChar char="•"/>
            </a:pPr>
            <a:r>
              <a:rPr lang="en-US" dirty="0"/>
              <a:t>Team coach</a:t>
            </a:r>
          </a:p>
          <a:p>
            <a:pPr lvl="1">
              <a:buFont typeface="Arial" pitchFamily="34" charset="0"/>
              <a:buChar char="•"/>
            </a:pPr>
            <a:r>
              <a:rPr lang="en-US" dirty="0"/>
              <a:t>Medical director</a:t>
            </a:r>
          </a:p>
          <a:p>
            <a:pPr lvl="1">
              <a:buFont typeface="Arial" pitchFamily="34" charset="0"/>
              <a:buChar char="•"/>
            </a:pPr>
            <a:r>
              <a:rPr lang="en-US" dirty="0"/>
              <a:t>Medical Assistants</a:t>
            </a:r>
          </a:p>
          <a:p>
            <a:pPr lvl="1">
              <a:buFont typeface="Arial" pitchFamily="34" charset="0"/>
              <a:buChar char="•"/>
            </a:pPr>
            <a:r>
              <a:rPr lang="en-US" dirty="0"/>
              <a:t>Lab phlebotomist</a:t>
            </a:r>
          </a:p>
          <a:p>
            <a:pPr lvl="1">
              <a:buFont typeface="Arial" pitchFamily="34" charset="0"/>
              <a:buChar char="•"/>
            </a:pPr>
            <a:r>
              <a:rPr lang="en-US" dirty="0"/>
              <a:t>Triage nurses</a:t>
            </a:r>
          </a:p>
          <a:p>
            <a:pPr lvl="1">
              <a:buFont typeface="Arial" pitchFamily="34" charset="0"/>
              <a:buChar char="•"/>
            </a:pPr>
            <a:r>
              <a:rPr lang="en-US" dirty="0"/>
              <a:t>Other providers</a:t>
            </a:r>
          </a:p>
          <a:p>
            <a:pPr lvl="1">
              <a:buFont typeface="Arial" pitchFamily="34" charset="0"/>
              <a:buChar char="•"/>
            </a:pPr>
            <a:r>
              <a:rPr lang="en-US" dirty="0"/>
              <a:t>MAH or Specialty labs</a:t>
            </a:r>
          </a:p>
          <a:p>
            <a:pPr lvl="1">
              <a:buFont typeface="Arial" pitchFamily="34" charset="0"/>
              <a:buChar char="•"/>
            </a:pPr>
            <a:r>
              <a:rPr lang="en-US" dirty="0"/>
              <a:t>Courier services</a:t>
            </a:r>
          </a:p>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87F68DC3-0E15-4337-B5AC-5AECE6E57C63}" type="slidenum">
              <a:rPr lang="en-US" smtClean="0"/>
              <a:pPr/>
              <a:t>26</a:t>
            </a:fld>
            <a:endParaRPr lang="en-US"/>
          </a:p>
        </p:txBody>
      </p:sp>
    </p:spTree>
    <p:extLst>
      <p:ext uri="{BB962C8B-B14F-4D97-AF65-F5344CB8AC3E}">
        <p14:creationId xmlns:p14="http://schemas.microsoft.com/office/powerpoint/2010/main" val="31953261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endParaRPr lang="en-US" dirty="0"/>
          </a:p>
          <a:p>
            <a:r>
              <a:rPr lang="en-US" dirty="0"/>
              <a:t>Example:</a:t>
            </a:r>
          </a:p>
          <a:p>
            <a:endParaRPr lang="en-US" dirty="0"/>
          </a:p>
          <a:p>
            <a:r>
              <a:rPr lang="en-US" dirty="0"/>
              <a:t>At Marino we determined that the number of patient’s educated, tests ordered, and results given to patients on time where the critical data elements.   The ultimate measure of success was communication of the results since this closes our loop but  monitoring education and orders would ensure that the process is being followed and establish the denominator.  </a:t>
            </a:r>
          </a:p>
          <a:p>
            <a:endParaRPr lang="en-US" dirty="0"/>
          </a:p>
          <a:p>
            <a:r>
              <a:rPr lang="en-US" dirty="0"/>
              <a:t>Barriers exist such as </a:t>
            </a:r>
          </a:p>
          <a:p>
            <a:pPr>
              <a:buFont typeface="Arial" pitchFamily="34" charset="0"/>
              <a:buChar char="•"/>
            </a:pPr>
            <a:r>
              <a:rPr lang="en-US" dirty="0"/>
              <a:t>Practice staffing</a:t>
            </a:r>
          </a:p>
          <a:p>
            <a:pPr>
              <a:buFont typeface="Arial" pitchFamily="34" charset="0"/>
              <a:buChar char="•"/>
            </a:pPr>
            <a:r>
              <a:rPr lang="en-US" dirty="0"/>
              <a:t>Patient compliance</a:t>
            </a:r>
          </a:p>
          <a:p>
            <a:pPr>
              <a:buFont typeface="Arial" pitchFamily="34" charset="0"/>
              <a:buChar char="•"/>
            </a:pPr>
            <a:r>
              <a:rPr lang="en-US" dirty="0"/>
              <a:t>Provider delays</a:t>
            </a:r>
          </a:p>
          <a:p>
            <a:pPr>
              <a:buFont typeface="Arial" pitchFamily="34" charset="0"/>
              <a:buChar char="•"/>
            </a:pPr>
            <a:r>
              <a:rPr lang="en-US" dirty="0"/>
              <a:t>Technical issues</a:t>
            </a:r>
          </a:p>
          <a:p>
            <a:pPr>
              <a:buFont typeface="Arial" pitchFamily="34" charset="0"/>
              <a:buChar char="•"/>
            </a:pPr>
            <a:r>
              <a:rPr lang="en-US" dirty="0"/>
              <a:t>other</a:t>
            </a:r>
          </a:p>
          <a:p>
            <a:endParaRPr lang="en-US" dirty="0"/>
          </a:p>
          <a:p>
            <a:endParaRPr lang="en-US" dirty="0"/>
          </a:p>
        </p:txBody>
      </p:sp>
      <p:sp>
        <p:nvSpPr>
          <p:cNvPr id="4" name="Slide Number Placeholder 3"/>
          <p:cNvSpPr>
            <a:spLocks noGrp="1"/>
          </p:cNvSpPr>
          <p:nvPr>
            <p:ph type="sldNum" sz="quarter" idx="10"/>
          </p:nvPr>
        </p:nvSpPr>
        <p:spPr/>
        <p:txBody>
          <a:bodyPr/>
          <a:lstStyle/>
          <a:p>
            <a:fld id="{87F68DC3-0E15-4337-B5AC-5AECE6E57C63}" type="slidenum">
              <a:rPr lang="en-US" smtClean="0"/>
              <a:pPr/>
              <a:t>27</a:t>
            </a:fld>
            <a:endParaRPr lang="en-US"/>
          </a:p>
        </p:txBody>
      </p:sp>
    </p:spTree>
    <p:extLst>
      <p:ext uri="{BB962C8B-B14F-4D97-AF65-F5344CB8AC3E}">
        <p14:creationId xmlns:p14="http://schemas.microsoft.com/office/powerpoint/2010/main" val="127375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r>
              <a:rPr lang="en-US" dirty="0"/>
              <a:t>Other ideas important to team members will arise and focus will digress without a way to save them for later review.  A “parking lot” facilitates this and creates a list for consideration when you are ready for the next project.</a:t>
            </a:r>
          </a:p>
        </p:txBody>
      </p:sp>
      <p:sp>
        <p:nvSpPr>
          <p:cNvPr id="4" name="Slide Number Placeholder 3"/>
          <p:cNvSpPr>
            <a:spLocks noGrp="1"/>
          </p:cNvSpPr>
          <p:nvPr>
            <p:ph type="sldNum" sz="quarter" idx="10"/>
          </p:nvPr>
        </p:nvSpPr>
        <p:spPr/>
        <p:txBody>
          <a:bodyPr/>
          <a:lstStyle/>
          <a:p>
            <a:fld id="{87F68DC3-0E15-4337-B5AC-5AECE6E57C63}" type="slidenum">
              <a:rPr lang="en-US" smtClean="0"/>
              <a:pPr/>
              <a:t>28</a:t>
            </a:fld>
            <a:endParaRPr lang="en-US"/>
          </a:p>
        </p:txBody>
      </p:sp>
    </p:spTree>
    <p:extLst>
      <p:ext uri="{BB962C8B-B14F-4D97-AF65-F5344CB8AC3E}">
        <p14:creationId xmlns:p14="http://schemas.microsoft.com/office/powerpoint/2010/main" val="2607729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sz="1800" dirty="0"/>
          </a:p>
          <a:p>
            <a:endParaRPr lang="en-US" sz="1800" dirty="0"/>
          </a:p>
          <a:p>
            <a:r>
              <a:rPr lang="en-US" sz="1800" dirty="0"/>
              <a:t>Need to know baseline before you can increase or decrease by xx%</a:t>
            </a:r>
          </a:p>
        </p:txBody>
      </p:sp>
      <p:sp>
        <p:nvSpPr>
          <p:cNvPr id="4" name="Slide Number Placeholder 3"/>
          <p:cNvSpPr>
            <a:spLocks noGrp="1"/>
          </p:cNvSpPr>
          <p:nvPr>
            <p:ph type="sldNum" sz="quarter" idx="10"/>
          </p:nvPr>
        </p:nvSpPr>
        <p:spPr/>
        <p:txBody>
          <a:bodyPr/>
          <a:lstStyle/>
          <a:p>
            <a:fld id="{87F68DC3-0E15-4337-B5AC-5AECE6E57C63}" type="slidenum">
              <a:rPr lang="en-US" smtClean="0"/>
              <a:t>29</a:t>
            </a:fld>
            <a:endParaRPr lang="en-US"/>
          </a:p>
        </p:txBody>
      </p:sp>
    </p:spTree>
    <p:extLst>
      <p:ext uri="{BB962C8B-B14F-4D97-AF65-F5344CB8AC3E}">
        <p14:creationId xmlns:p14="http://schemas.microsoft.com/office/powerpoint/2010/main" val="2705491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87F68DC3-0E15-4337-B5AC-5AECE6E57C63}" type="slidenum">
              <a:rPr lang="en-US" smtClean="0"/>
              <a:t>30</a:t>
            </a:fld>
            <a:endParaRPr lang="en-US"/>
          </a:p>
        </p:txBody>
      </p:sp>
      <p:sp>
        <p:nvSpPr>
          <p:cNvPr id="8" name="TextBox 9"/>
          <p:cNvSpPr txBox="1">
            <a:spLocks noChangeArrowheads="1"/>
          </p:cNvSpPr>
          <p:nvPr/>
        </p:nvSpPr>
        <p:spPr bwMode="auto">
          <a:xfrm>
            <a:off x="1371600" y="5479648"/>
            <a:ext cx="4038600" cy="457200"/>
          </a:xfrm>
          <a:prstGeom prst="rect">
            <a:avLst/>
          </a:prstGeom>
          <a:noFill/>
          <a:ln w="9525">
            <a:noFill/>
            <a:miter lim="800000"/>
            <a:headEnd/>
            <a:tailEnd/>
          </a:ln>
        </p:spPr>
        <p:txBody>
          <a:bodyPr>
            <a:spAutoFit/>
          </a:bodyPr>
          <a:lstStyle/>
          <a:p>
            <a:pPr eaLnBrk="0" hangingPunct="0"/>
            <a:r>
              <a:rPr lang="en-US" sz="2400" dirty="0"/>
              <a:t>“</a:t>
            </a:r>
            <a:r>
              <a:rPr lang="en-US" sz="2400" u="sng" dirty="0"/>
              <a:t>Some</a:t>
            </a:r>
            <a:r>
              <a:rPr lang="en-US" sz="2400" dirty="0"/>
              <a:t> is not a number.”</a:t>
            </a:r>
          </a:p>
        </p:txBody>
      </p:sp>
      <p:sp>
        <p:nvSpPr>
          <p:cNvPr id="9" name="TextBox 10"/>
          <p:cNvSpPr txBox="1">
            <a:spLocks noChangeArrowheads="1"/>
          </p:cNvSpPr>
          <p:nvPr/>
        </p:nvSpPr>
        <p:spPr bwMode="auto">
          <a:xfrm>
            <a:off x="1827213" y="6013048"/>
            <a:ext cx="3733800" cy="457200"/>
          </a:xfrm>
          <a:prstGeom prst="rect">
            <a:avLst/>
          </a:prstGeom>
          <a:noFill/>
          <a:ln w="9525">
            <a:noFill/>
            <a:miter lim="800000"/>
            <a:headEnd/>
            <a:tailEnd/>
          </a:ln>
        </p:spPr>
        <p:txBody>
          <a:bodyPr>
            <a:spAutoFit/>
          </a:bodyPr>
          <a:lstStyle/>
          <a:p>
            <a:pPr eaLnBrk="0" hangingPunct="0"/>
            <a:r>
              <a:rPr lang="en-US" sz="2400"/>
              <a:t>“</a:t>
            </a:r>
            <a:r>
              <a:rPr lang="en-US" sz="2400" u="sng"/>
              <a:t>Soon</a:t>
            </a:r>
            <a:r>
              <a:rPr lang="en-US" sz="2400"/>
              <a:t> is not a time.”</a:t>
            </a:r>
          </a:p>
        </p:txBody>
      </p:sp>
      <p:sp>
        <p:nvSpPr>
          <p:cNvPr id="10" name="TextBox 11"/>
          <p:cNvSpPr txBox="1">
            <a:spLocks noChangeArrowheads="1"/>
          </p:cNvSpPr>
          <p:nvPr/>
        </p:nvSpPr>
        <p:spPr bwMode="auto">
          <a:xfrm>
            <a:off x="2362200" y="6546448"/>
            <a:ext cx="3733800" cy="457200"/>
          </a:xfrm>
          <a:prstGeom prst="rect">
            <a:avLst/>
          </a:prstGeom>
          <a:noFill/>
          <a:ln w="9525">
            <a:noFill/>
            <a:miter lim="800000"/>
            <a:headEnd/>
            <a:tailEnd/>
          </a:ln>
        </p:spPr>
        <p:txBody>
          <a:bodyPr>
            <a:spAutoFit/>
          </a:bodyPr>
          <a:lstStyle/>
          <a:p>
            <a:pPr eaLnBrk="0" hangingPunct="0"/>
            <a:r>
              <a:rPr lang="en-US" sz="2400" dirty="0"/>
              <a:t>“</a:t>
            </a:r>
            <a:r>
              <a:rPr lang="en-US" sz="2400" u="sng" dirty="0"/>
              <a:t>Hope</a:t>
            </a:r>
            <a:r>
              <a:rPr lang="en-US" sz="2400" dirty="0"/>
              <a:t> is not a plan.”</a:t>
            </a:r>
          </a:p>
        </p:txBody>
      </p:sp>
    </p:spTree>
    <p:extLst>
      <p:ext uri="{BB962C8B-B14F-4D97-AF65-F5344CB8AC3E}">
        <p14:creationId xmlns:p14="http://schemas.microsoft.com/office/powerpoint/2010/main" val="3086238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Getting started:  Education/</a:t>
            </a:r>
            <a:r>
              <a:rPr lang="en-US" baseline="0" dirty="0"/>
              <a:t> on line courses/ selecting the team/ making time in busy schedule.  Biggest challenge was gathering baseline data.</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43</a:t>
            </a:fld>
            <a:endParaRPr lang="en-US" altLang="en-US" dirty="0"/>
          </a:p>
        </p:txBody>
      </p:sp>
    </p:spTree>
    <p:extLst>
      <p:ext uri="{BB962C8B-B14F-4D97-AF65-F5344CB8AC3E}">
        <p14:creationId xmlns:p14="http://schemas.microsoft.com/office/powerpoint/2010/main" val="1560861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t" latinLnBrk="0" hangingPunct="1"/>
            <a:r>
              <a:rPr lang="en-US" sz="1200" b="0" i="0" u="none" strike="noStrike" kern="1200" dirty="0" smtClean="0">
                <a:solidFill>
                  <a:schemeClr val="tx1"/>
                </a:solidFill>
                <a:effectLst/>
                <a:latin typeface="Arial" charset="0"/>
                <a:ea typeface="+mn-ea"/>
                <a:cs typeface="+mn-cs"/>
              </a:rPr>
              <a:t>Doing pre-visit planning and huddles with clear list of what patient needs (upcoming lists, test results expected)</a:t>
            </a:r>
          </a:p>
          <a:p>
            <a:pPr rtl="0" eaLnBrk="1" fontAlgn="t" latinLnBrk="0" hangingPunct="1"/>
            <a:r>
              <a:rPr lang="en-US" sz="1200" b="0" i="0" u="none" strike="noStrike" kern="1200" dirty="0" smtClean="0">
                <a:solidFill>
                  <a:schemeClr val="tx1"/>
                </a:solidFill>
                <a:effectLst/>
                <a:latin typeface="Arial" charset="0"/>
                <a:ea typeface="+mn-ea"/>
                <a:cs typeface="+mn-cs"/>
              </a:rPr>
              <a:t>Getting “clean” reports from their system so they can track tests and informing patients that they will be tracking FIT Kits dispensed, follow up by phone, if needed</a:t>
            </a:r>
          </a:p>
          <a:p>
            <a:pPr rtl="0" eaLnBrk="1" fontAlgn="t" latinLnBrk="0" hangingPunct="1"/>
            <a:r>
              <a:rPr lang="en-US" sz="1200" b="0" i="0" u="none" strike="noStrike" kern="1200" dirty="0" smtClean="0">
                <a:solidFill>
                  <a:schemeClr val="tx1"/>
                </a:solidFill>
                <a:effectLst/>
                <a:latin typeface="Arial" charset="0"/>
                <a:ea typeface="+mn-ea"/>
                <a:cs typeface="+mn-cs"/>
              </a:rPr>
              <a:t>Scheduling GI </a:t>
            </a:r>
            <a:r>
              <a:rPr lang="en-US" sz="1200" b="0" i="0" u="none" strike="noStrike" kern="1200" dirty="0" err="1" smtClean="0">
                <a:solidFill>
                  <a:schemeClr val="tx1"/>
                </a:solidFill>
                <a:effectLst/>
                <a:latin typeface="Arial" charset="0"/>
                <a:ea typeface="+mn-ea"/>
                <a:cs typeface="+mn-cs"/>
              </a:rPr>
              <a:t>appt</a:t>
            </a:r>
            <a:r>
              <a:rPr lang="en-US" sz="1200" b="0" i="0" u="none" strike="noStrike" kern="1200" dirty="0" smtClean="0">
                <a:solidFill>
                  <a:schemeClr val="tx1"/>
                </a:solidFill>
                <a:effectLst/>
                <a:latin typeface="Arial" charset="0"/>
                <a:ea typeface="+mn-ea"/>
                <a:cs typeface="+mn-cs"/>
              </a:rPr>
              <a:t> in consultation with patients (rather than scheduling and sending letter to patient)</a:t>
            </a:r>
          </a:p>
          <a:p>
            <a:endParaRPr lang="en-US" dirty="0" smtClean="0"/>
          </a:p>
          <a:p>
            <a:pPr>
              <a:buFont typeface="Wingdings" panose="05000000000000000000" pitchFamily="2" charset="2"/>
              <a:buChar char="§"/>
            </a:pPr>
            <a:r>
              <a:rPr lang="en-US" dirty="0" smtClean="0"/>
              <a:t>For now we are in the “Green Light” process – just write it down!</a:t>
            </a:r>
          </a:p>
          <a:p>
            <a:pPr>
              <a:buFont typeface="Wingdings" panose="05000000000000000000" pitchFamily="2" charset="2"/>
              <a:buChar char="§"/>
            </a:pPr>
            <a:r>
              <a:rPr lang="en-US" dirty="0" smtClean="0"/>
              <a:t>Later we will move to the “Red Light” process – when we decide which changes to quantify</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47</a:t>
            </a:fld>
            <a:endParaRPr lang="en-US" altLang="en-US"/>
          </a:p>
        </p:txBody>
      </p:sp>
    </p:spTree>
    <p:extLst>
      <p:ext uri="{BB962C8B-B14F-4D97-AF65-F5344CB8AC3E}">
        <p14:creationId xmlns:p14="http://schemas.microsoft.com/office/powerpoint/2010/main" val="2197244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2DB02A7-A904-4435-9F3C-6948C0149448}" type="datetime1">
              <a:rPr lang="en-US" smtClean="0"/>
              <a:t>5/18/2016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2372993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2B8D16-089C-402F-B0EB-D5CC9B8D3656}" type="datetime1">
              <a:rPr lang="en-US" smtClean="0"/>
              <a:t>5/18/2016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1562985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3DF2743-B87A-429B-B40F-76ED84A0DD0C}" type="datetime1">
              <a:rPr lang="en-US" smtClean="0"/>
              <a:t>5/18/2016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83147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4FBBAA-4386-4DFA-A22D-E1396ECA967C}" type="datetime1">
              <a:rPr lang="en-US" smtClean="0"/>
              <a:t>5/18/2016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3995986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FF0E148-C86C-492E-83D3-F57BD821DE8C}" type="datetime1">
              <a:rPr lang="en-US" smtClean="0"/>
              <a:t>5/18/2016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3157000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B9FC667-15EE-4C53-84C8-DE7C927BBC78}" type="datetime1">
              <a:rPr lang="en-US" smtClean="0"/>
              <a:t>5/18/2016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4100722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E64D2B-051D-4502-BEAF-C52391E61F94}" type="datetime1">
              <a:rPr lang="en-US" smtClean="0"/>
              <a:t>5/18/2016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3508050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77AEA77-A4FC-4E15-B743-365A0CADCC7F}" type="datetime1">
              <a:rPr lang="en-US" smtClean="0"/>
              <a:t>5/18/2016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3855370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F557AA9-959B-4487-9581-F7AFD182FA3E}" type="datetime1">
              <a:rPr lang="en-US" smtClean="0"/>
              <a:t>5/18/2016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3058694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1E2D44-3B3F-4801-AC18-8BC37729C7D4}" type="datetime1">
              <a:rPr lang="en-US" smtClean="0"/>
              <a:t>5/18/2016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3240178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684269-2C70-4495-9767-3BC1041D5F7D}" type="datetime1">
              <a:rPr lang="en-US" smtClean="0"/>
              <a:t>5/18/2016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26229880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8D5D107-CFD6-4506-ACEE-BC41CB81913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75444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E48485F-393D-4BF6-90D2-052AB1DD6BD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12816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8023A5D-FFF5-4CE4-89F6-22ECF0D748E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62173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943C1326-3102-4DE4-A603-9A87FC98AAD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24337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8" name="Footer Placeholder 7"/>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F6B6CE55-22F0-4DDE-A767-38A3DA4A136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25245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4" name="Footer Placeholder 3"/>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554FD628-CD8E-4D3F-85E4-0962972B847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81568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3" name="Footer Placeholder 2"/>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5C43D023-3A79-45D7-92F4-4AC77C46C56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3881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8BA9B8C-A1F9-4276-A575-080CD8B87B4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83636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30C9CEC-A1DB-42BA-8BE2-750E3AD5392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420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19A21BA-1AB9-490D-B159-AC0096580D8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88490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2387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2387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A633B3D-0F9D-411E-B30E-07F132F5B04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1645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7931DB-7570-456C-8DD7-03470A049039}" type="datetime1">
              <a:rPr lang="en-US" smtClean="0"/>
              <a:t>5/18/2016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A743B7-4783-42B4-A417-17CDBD9DB73F}" type="slidenum">
              <a:rPr lang="en-US" smtClean="0"/>
              <a:t>‹#›</a:t>
            </a:fld>
            <a:endParaRPr lang="en-US"/>
          </a:p>
        </p:txBody>
      </p:sp>
    </p:spTree>
    <p:extLst>
      <p:ext uri="{BB962C8B-B14F-4D97-AF65-F5344CB8AC3E}">
        <p14:creationId xmlns:p14="http://schemas.microsoft.com/office/powerpoint/2010/main" val="11445568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3315" name="Rectangle 3"/>
          <p:cNvSpPr>
            <a:spLocks noGrp="1" noChangeArrowheads="1"/>
          </p:cNvSpPr>
          <p:nvPr>
            <p:ph type="body" idx="1"/>
          </p:nvPr>
        </p:nvSpPr>
        <p:spPr bwMode="auto">
          <a:xfrm>
            <a:off x="685800" y="1981200"/>
            <a:ext cx="7772400" cy="386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3318" name="Rectangle 6"/>
          <p:cNvSpPr>
            <a:spLocks noGrp="1" noChangeArrowheads="1"/>
          </p:cNvSpPr>
          <p:nvPr>
            <p:ph type="sldNum" sz="quarter" idx="4"/>
          </p:nvPr>
        </p:nvSpPr>
        <p:spPr bwMode="auto">
          <a:xfrm>
            <a:off x="4038600" y="63574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defTabSz="914400" eaLnBrk="0" fontAlgn="base" hangingPunct="0">
              <a:spcBef>
                <a:spcPct val="0"/>
              </a:spcBef>
              <a:spcAft>
                <a:spcPct val="0"/>
              </a:spcAft>
            </a:pPr>
            <a:fld id="{C41AC441-1C5B-4780-8A3D-9335E012FECA}" type="slidenum">
              <a:rPr lang="en-US" altLang="en-US" smtClean="0">
                <a:solidFill>
                  <a:srgbClr val="000000"/>
                </a:solidFill>
              </a:rPr>
              <a:pPr defTabSz="914400" eaLnBrk="0" fontAlgn="base" hangingPunct="0">
                <a:spcBef>
                  <a:spcPct val="0"/>
                </a:spcBef>
                <a:spcAft>
                  <a:spcPct val="0"/>
                </a:spcAft>
              </a:pPr>
              <a:t>‹#›</a:t>
            </a:fld>
            <a:endParaRPr lang="en-US" altLang="en-US">
              <a:solidFill>
                <a:srgbClr val="000000"/>
              </a:solidFill>
            </a:endParaRPr>
          </a:p>
        </p:txBody>
      </p:sp>
      <p:sp>
        <p:nvSpPr>
          <p:cNvPr id="13319" name="Line 7"/>
          <p:cNvSpPr>
            <a:spLocks noChangeShapeType="1"/>
          </p:cNvSpPr>
          <p:nvPr/>
        </p:nvSpPr>
        <p:spPr bwMode="auto">
          <a:xfrm>
            <a:off x="685800" y="1752600"/>
            <a:ext cx="7772400" cy="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en-US" sz="2400">
              <a:solidFill>
                <a:srgbClr val="000000"/>
              </a:solidFill>
            </a:endParaRPr>
          </a:p>
        </p:txBody>
      </p:sp>
      <p:pic>
        <p:nvPicPr>
          <p:cNvPr id="13322" name="Picture 5" descr="Mass Coalition logo.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4801" y="6085400"/>
            <a:ext cx="3047999" cy="5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p:nvPr/>
        </p:nvPicPr>
        <p:blipFill>
          <a:blip r:embed="rId14" cstate="print">
            <a:extLst>
              <a:ext uri="{28A0092B-C50C-407E-A947-70E740481C1C}">
                <a14:useLocalDpi xmlns:a14="http://schemas.microsoft.com/office/drawing/2010/main" val="0"/>
              </a:ext>
            </a:extLst>
          </a:blip>
          <a:stretch>
            <a:fillRect/>
          </a:stretch>
        </p:blipFill>
        <p:spPr>
          <a:xfrm>
            <a:off x="6019800" y="5928711"/>
            <a:ext cx="2971800" cy="879940"/>
          </a:xfrm>
          <a:prstGeom prst="rect">
            <a:avLst/>
          </a:prstGeom>
        </p:spPr>
      </p:pic>
    </p:spTree>
    <p:extLst>
      <p:ext uri="{BB962C8B-B14F-4D97-AF65-F5344CB8AC3E}">
        <p14:creationId xmlns:p14="http://schemas.microsoft.com/office/powerpoint/2010/main" val="2002671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lr>
          <a:srgbClr val="FF0000"/>
        </a:buClr>
        <a:buSzPct val="50000"/>
        <a:buFont typeface="Monotype Sorts"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FF0000"/>
        </a:buClr>
        <a:buSzPct val="50000"/>
        <a:buFont typeface="Monotype Sorts" pitchFamily="2" charset="2"/>
        <a:buChar char="¡"/>
        <a:defRPr sz="2800">
          <a:solidFill>
            <a:schemeClr val="tx1"/>
          </a:solidFill>
          <a:latin typeface="+mn-lt"/>
        </a:defRPr>
      </a:lvl2pPr>
      <a:lvl3pPr marL="1143000" indent="-228600" algn="l" rtl="0" eaLnBrk="1" fontAlgn="base" hangingPunct="1">
        <a:spcBef>
          <a:spcPct val="20000"/>
        </a:spcBef>
        <a:spcAft>
          <a:spcPct val="0"/>
        </a:spcAft>
        <a:buClr>
          <a:srgbClr val="FF0000"/>
        </a:buClr>
        <a:buSzPct val="50000"/>
        <a:buFont typeface="Monotype Sorts" pitchFamily="2" charset="2"/>
        <a:buChar char="¡"/>
        <a:defRPr sz="2400">
          <a:solidFill>
            <a:schemeClr val="tx1"/>
          </a:solidFill>
          <a:latin typeface="+mn-lt"/>
        </a:defRPr>
      </a:lvl3pPr>
      <a:lvl4pPr marL="16002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4pPr>
      <a:lvl5pPr marL="20574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MA-PIP</a:t>
            </a:r>
            <a:br>
              <a:rPr lang="en-US" b="1" dirty="0"/>
            </a:br>
            <a:r>
              <a:rPr lang="en-US" sz="4400" b="1" dirty="0"/>
              <a:t>Coach/Practice Manager Session</a:t>
            </a:r>
            <a:endParaRPr lang="en-US" sz="4400" dirty="0"/>
          </a:p>
        </p:txBody>
      </p:sp>
      <p:sp>
        <p:nvSpPr>
          <p:cNvPr id="3" name="Subtitle 2"/>
          <p:cNvSpPr>
            <a:spLocks noGrp="1"/>
          </p:cNvSpPr>
          <p:nvPr>
            <p:ph type="subTitle" idx="1"/>
          </p:nvPr>
        </p:nvSpPr>
        <p:spPr/>
        <p:txBody>
          <a:bodyPr>
            <a:normAutofit fontScale="77500" lnSpcReduction="20000"/>
          </a:bodyPr>
          <a:lstStyle/>
          <a:p>
            <a:r>
              <a:rPr lang="en-US" sz="2800" b="1" dirty="0"/>
              <a:t>May 20, 2016</a:t>
            </a:r>
          </a:p>
          <a:p>
            <a:r>
              <a:rPr lang="en-US" sz="2800" b="1" dirty="0"/>
              <a:t>Brattle Conference Room</a:t>
            </a:r>
          </a:p>
          <a:p>
            <a:r>
              <a:rPr lang="en-US" sz="2800" b="1" dirty="0"/>
              <a:t>8:00 am – 10:00 am</a:t>
            </a:r>
          </a:p>
          <a:p>
            <a:endParaRPr lang="en-US" sz="2800" b="1" dirty="0"/>
          </a:p>
          <a:p>
            <a:r>
              <a:rPr lang="en-US" sz="2800" b="1" dirty="0"/>
              <a:t>Learn, Do, Teach</a:t>
            </a:r>
          </a:p>
        </p:txBody>
      </p:sp>
      <p:sp>
        <p:nvSpPr>
          <p:cNvPr id="4" name="Slide Number Placeholder 3"/>
          <p:cNvSpPr>
            <a:spLocks noGrp="1"/>
          </p:cNvSpPr>
          <p:nvPr>
            <p:ph type="sldNum" sz="quarter" idx="12"/>
          </p:nvPr>
        </p:nvSpPr>
        <p:spPr/>
        <p:txBody>
          <a:bodyPr/>
          <a:lstStyle/>
          <a:p>
            <a:fld id="{70A743B7-4783-42B4-A417-17CDBD9DB73F}" type="slidenum">
              <a:rPr lang="en-US" smtClean="0"/>
              <a:t>1</a:t>
            </a:fld>
            <a:endParaRPr lang="en-US" dirty="0"/>
          </a:p>
        </p:txBody>
      </p:sp>
    </p:spTree>
    <p:extLst>
      <p:ext uri="{BB962C8B-B14F-4D97-AF65-F5344CB8AC3E}">
        <p14:creationId xmlns:p14="http://schemas.microsoft.com/office/powerpoint/2010/main" val="1196920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28650" y="149738"/>
            <a:ext cx="7886700" cy="1631099"/>
          </a:xfrm>
        </p:spPr>
        <p:txBody>
          <a:bodyPr>
            <a:normAutofit/>
          </a:bodyPr>
          <a:lstStyle/>
          <a:p>
            <a:pPr algn="ctr"/>
            <a:r>
              <a:rPr lang="en-US" b="1" dirty="0"/>
              <a:t>Agenda</a:t>
            </a:r>
            <a:r>
              <a:rPr lang="en-US" sz="2700" dirty="0">
                <a:latin typeface="+mn-lt"/>
              </a:rPr>
              <a:t/>
            </a:r>
            <a:br>
              <a:rPr lang="en-US" sz="2700" dirty="0">
                <a:latin typeface="+mn-lt"/>
              </a:rPr>
            </a:br>
            <a:endParaRPr lang="en-US" sz="2200" b="1" i="1" dirty="0">
              <a:solidFill>
                <a:srgbClr val="00B050"/>
              </a:solidFill>
              <a:latin typeface="+mn-lt"/>
            </a:endParaRPr>
          </a:p>
        </p:txBody>
      </p:sp>
      <p:sp>
        <p:nvSpPr>
          <p:cNvPr id="6" name="Content Placeholder 5"/>
          <p:cNvSpPr>
            <a:spLocks noGrp="1"/>
          </p:cNvSpPr>
          <p:nvPr>
            <p:ph idx="1"/>
          </p:nvPr>
        </p:nvSpPr>
        <p:spPr>
          <a:xfrm>
            <a:off x="628650" y="2005013"/>
            <a:ext cx="7886700" cy="4351338"/>
          </a:xfrm>
        </p:spPr>
        <p:txBody>
          <a:bodyPr/>
          <a:lstStyle/>
          <a:p>
            <a:pPr marL="0" indent="0" algn="ctr">
              <a:buNone/>
            </a:pPr>
            <a:endParaRPr lang="en-US" dirty="0"/>
          </a:p>
          <a:p>
            <a:pPr marL="0" indent="0">
              <a:lnSpc>
                <a:spcPct val="100000"/>
              </a:lnSpc>
              <a:spcBef>
                <a:spcPts val="600"/>
              </a:spcBef>
              <a:spcAft>
                <a:spcPts val="1200"/>
              </a:spcAft>
              <a:buNone/>
            </a:pPr>
            <a:endParaRPr lang="en-US" dirty="0"/>
          </a:p>
        </p:txBody>
      </p:sp>
      <p:sp>
        <p:nvSpPr>
          <p:cNvPr id="4" name="Slide Number Placeholder 3"/>
          <p:cNvSpPr>
            <a:spLocks noGrp="1"/>
          </p:cNvSpPr>
          <p:nvPr>
            <p:ph type="sldNum" sz="quarter" idx="12"/>
          </p:nvPr>
        </p:nvSpPr>
        <p:spPr/>
        <p:txBody>
          <a:bodyPr/>
          <a:lstStyle/>
          <a:p>
            <a:fld id="{70A743B7-4783-42B4-A417-17CDBD9DB73F}" type="slidenum">
              <a:rPr lang="en-US" smtClean="0"/>
              <a:t>2</a:t>
            </a:fld>
            <a:endParaRPr lang="en-US"/>
          </a:p>
        </p:txBody>
      </p:sp>
      <p:sp>
        <p:nvSpPr>
          <p:cNvPr id="8" name="TextBox 7"/>
          <p:cNvSpPr txBox="1"/>
          <p:nvPr/>
        </p:nvSpPr>
        <p:spPr>
          <a:xfrm>
            <a:off x="7473462" y="272562"/>
            <a:ext cx="1670538" cy="369332"/>
          </a:xfrm>
          <a:prstGeom prst="rect">
            <a:avLst/>
          </a:prstGeom>
          <a:noFill/>
        </p:spPr>
        <p:txBody>
          <a:bodyPr wrap="square" rtlCol="0">
            <a:spAutoFit/>
          </a:bodyPr>
          <a:lstStyle/>
          <a:p>
            <a:endParaRPr lang="en-US" b="1" dirty="0">
              <a:solidFill>
                <a:srgbClr val="0070C0"/>
              </a:solidFill>
            </a:endParaRPr>
          </a:p>
        </p:txBody>
      </p:sp>
      <p:sp>
        <p:nvSpPr>
          <p:cNvPr id="2" name="TextBox 1"/>
          <p:cNvSpPr txBox="1"/>
          <p:nvPr/>
        </p:nvSpPr>
        <p:spPr>
          <a:xfrm>
            <a:off x="558311" y="1278038"/>
            <a:ext cx="8304335" cy="5355312"/>
          </a:xfrm>
          <a:prstGeom prst="rect">
            <a:avLst/>
          </a:prstGeom>
          <a:noFill/>
        </p:spPr>
        <p:txBody>
          <a:bodyPr wrap="square" rtlCol="0">
            <a:spAutoFit/>
          </a:bodyPr>
          <a:lstStyle/>
          <a:p>
            <a:r>
              <a:rPr lang="en-US" dirty="0"/>
              <a:t>7:30 am 	Bite to eat and getting organized</a:t>
            </a:r>
          </a:p>
          <a:p>
            <a:r>
              <a:rPr lang="en-US" dirty="0"/>
              <a:t>8:00 am	Strategies to keep patient safety in the forefront of our work – Paula Griswold</a:t>
            </a:r>
          </a:p>
          <a:p>
            <a:endParaRPr lang="en-US" dirty="0"/>
          </a:p>
          <a:p>
            <a:r>
              <a:rPr lang="en-US" dirty="0"/>
              <a:t>8:10 am 	</a:t>
            </a:r>
            <a:r>
              <a:rPr lang="en-US" b="1" u="sng" dirty="0"/>
              <a:t>Practice Presentations</a:t>
            </a:r>
            <a:endParaRPr lang="en-US" b="1" dirty="0"/>
          </a:p>
          <a:p>
            <a:r>
              <a:rPr lang="en-US" dirty="0"/>
              <a:t>	         Marino Center – Elaine Kerrigan</a:t>
            </a:r>
          </a:p>
          <a:p>
            <a:r>
              <a:rPr lang="en-US" dirty="0" smtClean="0"/>
              <a:t>	         Waverly Primary Care – Janet </a:t>
            </a:r>
            <a:r>
              <a:rPr lang="en-US" dirty="0" err="1" smtClean="0"/>
              <a:t>DaCosta</a:t>
            </a:r>
            <a:r>
              <a:rPr lang="en-US" dirty="0"/>
              <a:t>						(20 minutes</a:t>
            </a:r>
            <a:r>
              <a:rPr lang="en-US" dirty="0" smtClean="0"/>
              <a:t>)</a:t>
            </a:r>
          </a:p>
          <a:p>
            <a:endParaRPr lang="en-US" dirty="0"/>
          </a:p>
          <a:p>
            <a:r>
              <a:rPr lang="en-US" dirty="0"/>
              <a:t>8:30 am	</a:t>
            </a:r>
            <a:r>
              <a:rPr lang="en-US" b="1" u="sng" dirty="0"/>
              <a:t>Getting Started</a:t>
            </a:r>
            <a:r>
              <a:rPr lang="en-US" u="sng" dirty="0"/>
              <a:t> </a:t>
            </a:r>
            <a:r>
              <a:rPr lang="en-US" dirty="0"/>
              <a:t>– Marguerite </a:t>
            </a:r>
            <a:r>
              <a:rPr lang="en-US" dirty="0" err="1"/>
              <a:t>Herrie</a:t>
            </a:r>
            <a:r>
              <a:rPr lang="en-US" dirty="0"/>
              <a:t> /Judy Ling				</a:t>
            </a:r>
            <a:r>
              <a:rPr lang="en-US" dirty="0" smtClean="0"/>
              <a:t>(20 minutes)</a:t>
            </a:r>
          </a:p>
          <a:p>
            <a:r>
              <a:rPr lang="en-US" dirty="0" smtClean="0"/>
              <a:t>	         Getting from Ideas to Aim Statement</a:t>
            </a:r>
          </a:p>
          <a:p>
            <a:r>
              <a:rPr lang="en-US" dirty="0"/>
              <a:t> 						Group activity/discussion 				(20 minutes)</a:t>
            </a:r>
          </a:p>
          <a:p>
            <a:endParaRPr lang="en-US" dirty="0"/>
          </a:p>
          <a:p>
            <a:r>
              <a:rPr lang="en-US" dirty="0"/>
              <a:t>9:10</a:t>
            </a:r>
            <a:r>
              <a:rPr lang="en-US" b="1" dirty="0"/>
              <a:t>	</a:t>
            </a:r>
            <a:r>
              <a:rPr lang="en-US" dirty="0"/>
              <a:t>am   </a:t>
            </a:r>
            <a:r>
              <a:rPr lang="en-US" b="1" u="sng" dirty="0"/>
              <a:t>Clarifying/Refining</a:t>
            </a:r>
            <a:r>
              <a:rPr lang="en-US" dirty="0"/>
              <a:t> - Sonya Sullivan</a:t>
            </a:r>
            <a:r>
              <a:rPr lang="en-US" b="1" dirty="0"/>
              <a:t> / </a:t>
            </a:r>
            <a:r>
              <a:rPr lang="en-US" dirty="0"/>
              <a:t>Judy Ling				(20 minutes)</a:t>
            </a:r>
          </a:p>
          <a:p>
            <a:r>
              <a:rPr lang="en-US" dirty="0"/>
              <a:t>	          Getting from Aim Statement to Testing</a:t>
            </a:r>
          </a:p>
          <a:p>
            <a:r>
              <a:rPr lang="en-US" dirty="0"/>
              <a:t> </a:t>
            </a:r>
          </a:p>
          <a:p>
            <a:r>
              <a:rPr lang="en-US" dirty="0"/>
              <a:t>						Group activity/discussion 				(20 minutes)</a:t>
            </a:r>
          </a:p>
          <a:p>
            <a:endParaRPr lang="en-US" dirty="0"/>
          </a:p>
          <a:p>
            <a:r>
              <a:rPr lang="en-US" dirty="0"/>
              <a:t>9:50 am   Business Impact Measures	</a:t>
            </a:r>
          </a:p>
          <a:p>
            <a:endParaRPr lang="en-US" dirty="0"/>
          </a:p>
          <a:p>
            <a:r>
              <a:rPr lang="en-US" dirty="0"/>
              <a:t>9:55 am	Group debrief – Evaluation/ Planning for June 10</a:t>
            </a:r>
            <a:r>
              <a:rPr lang="en-US" baseline="30000" dirty="0"/>
              <a:t>th</a:t>
            </a:r>
            <a:endParaRPr lang="en-US" dirty="0"/>
          </a:p>
        </p:txBody>
      </p:sp>
    </p:spTree>
    <p:extLst>
      <p:ext uri="{BB962C8B-B14F-4D97-AF65-F5344CB8AC3E}">
        <p14:creationId xmlns:p14="http://schemas.microsoft.com/office/powerpoint/2010/main" val="3592890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sz="4900" b="1" dirty="0" smtClean="0"/>
              <a:t>Science </a:t>
            </a:r>
            <a:r>
              <a:rPr lang="en-US" sz="4900" b="1" dirty="0"/>
              <a:t>of Patient </a:t>
            </a:r>
            <a:r>
              <a:rPr lang="en-US" sz="4900" b="1" dirty="0" smtClean="0"/>
              <a:t>Safety</a:t>
            </a:r>
            <a:r>
              <a:rPr lang="en-US" b="1" dirty="0"/>
              <a:t/>
            </a:r>
            <a:br>
              <a:rPr lang="en-US" b="1" dirty="0"/>
            </a:br>
            <a:endParaRPr lang="en-US" b="1" dirty="0"/>
          </a:p>
        </p:txBody>
      </p:sp>
      <p:sp>
        <p:nvSpPr>
          <p:cNvPr id="3" name="Content Placeholder 2"/>
          <p:cNvSpPr>
            <a:spLocks noGrp="1"/>
          </p:cNvSpPr>
          <p:nvPr>
            <p:ph idx="1"/>
          </p:nvPr>
        </p:nvSpPr>
        <p:spPr>
          <a:xfrm>
            <a:off x="228600" y="2133600"/>
            <a:ext cx="5486400" cy="4419600"/>
          </a:xfrm>
        </p:spPr>
        <p:txBody>
          <a:bodyPr/>
          <a:lstStyle/>
          <a:p>
            <a:pPr>
              <a:buFont typeface="Wingdings" panose="05000000000000000000" pitchFamily="2" charset="2"/>
              <a:buChar char="§"/>
            </a:pPr>
            <a:r>
              <a:rPr lang="en-US" sz="2400" dirty="0"/>
              <a:t>Systems thinking </a:t>
            </a:r>
            <a:endParaRPr lang="en-US" sz="2400" dirty="0" smtClean="0"/>
          </a:p>
          <a:p>
            <a:pPr lvl="1">
              <a:buFont typeface="Wingdings" panose="05000000000000000000" pitchFamily="2" charset="2"/>
              <a:buChar char="§"/>
            </a:pPr>
            <a:r>
              <a:rPr lang="en-US" sz="2400" dirty="0" smtClean="0"/>
              <a:t>Most problems do not result from individual workers; but from the design of work processes/system</a:t>
            </a:r>
          </a:p>
          <a:p>
            <a:pPr>
              <a:buFont typeface="Wingdings" panose="05000000000000000000" pitchFamily="2" charset="2"/>
              <a:buChar char="§"/>
            </a:pPr>
            <a:r>
              <a:rPr lang="en-US" sz="2400" dirty="0" smtClean="0"/>
              <a:t>Safety culture</a:t>
            </a:r>
          </a:p>
          <a:p>
            <a:pPr lvl="1">
              <a:buFont typeface="Wingdings" panose="05000000000000000000" pitchFamily="2" charset="2"/>
              <a:buChar char="§"/>
            </a:pPr>
            <a:r>
              <a:rPr lang="en-US" sz="2400" dirty="0" smtClean="0"/>
              <a:t>Leadership &amp; values</a:t>
            </a:r>
          </a:p>
          <a:p>
            <a:pPr lvl="1">
              <a:buFont typeface="Wingdings" panose="05000000000000000000" pitchFamily="2" charset="2"/>
              <a:buChar char="§"/>
            </a:pPr>
            <a:r>
              <a:rPr lang="en-US" sz="2400" dirty="0" smtClean="0"/>
              <a:t>Teamwork &amp; communication</a:t>
            </a:r>
          </a:p>
          <a:p>
            <a:pPr lvl="1">
              <a:buFont typeface="Wingdings" panose="05000000000000000000" pitchFamily="2" charset="2"/>
              <a:buChar char="§"/>
            </a:pPr>
            <a:r>
              <a:rPr lang="en-US" sz="2400" dirty="0" smtClean="0"/>
              <a:t>Trust, psychological safety</a:t>
            </a:r>
          </a:p>
        </p:txBody>
      </p:sp>
      <p:sp>
        <p:nvSpPr>
          <p:cNvPr id="7" name="TextBox 6"/>
          <p:cNvSpPr txBox="1"/>
          <p:nvPr/>
        </p:nvSpPr>
        <p:spPr>
          <a:xfrm>
            <a:off x="5951621" y="3124200"/>
            <a:ext cx="2590800" cy="2677656"/>
          </a:xfrm>
          <a:prstGeom prst="rect">
            <a:avLst/>
          </a:prstGeom>
          <a:noFill/>
          <a:ln>
            <a:solidFill>
              <a:srgbClr val="FF0000"/>
            </a:solidFill>
          </a:ln>
        </p:spPr>
        <p:txBody>
          <a:bodyPr wrap="square" rtlCol="0">
            <a:spAutoFit/>
          </a:bodyPr>
          <a:lstStyle/>
          <a:p>
            <a:pPr algn="ctr" defTabSz="914400" fontAlgn="base">
              <a:spcBef>
                <a:spcPct val="30000"/>
              </a:spcBef>
              <a:spcAft>
                <a:spcPct val="0"/>
              </a:spcAft>
              <a:defRPr/>
            </a:pPr>
            <a:r>
              <a:rPr lang="en-US" sz="2400" dirty="0" smtClean="0">
                <a:solidFill>
                  <a:srgbClr val="000000"/>
                </a:solidFill>
              </a:rPr>
              <a:t>What if you started your staff meetings with the question: </a:t>
            </a:r>
            <a:r>
              <a:rPr lang="en-US" sz="2400" i="1" dirty="0" smtClean="0">
                <a:solidFill>
                  <a:srgbClr val="000000"/>
                </a:solidFill>
              </a:rPr>
              <a:t>“Do </a:t>
            </a:r>
            <a:r>
              <a:rPr lang="en-US" sz="2400" i="1" dirty="0">
                <a:solidFill>
                  <a:srgbClr val="000000"/>
                </a:solidFill>
              </a:rPr>
              <a:t>you have </a:t>
            </a:r>
            <a:r>
              <a:rPr lang="en-US" sz="2400" i="1" dirty="0" smtClean="0">
                <a:solidFill>
                  <a:srgbClr val="000000"/>
                </a:solidFill>
              </a:rPr>
              <a:t>any patient safety concerns </a:t>
            </a:r>
            <a:r>
              <a:rPr lang="en-US" sz="2400" i="1">
                <a:solidFill>
                  <a:srgbClr val="000000"/>
                </a:solidFill>
              </a:rPr>
              <a:t>we </a:t>
            </a:r>
            <a:r>
              <a:rPr lang="en-US" sz="2400" i="1" smtClean="0">
                <a:solidFill>
                  <a:srgbClr val="000000"/>
                </a:solidFill>
              </a:rPr>
              <a:t>should </a:t>
            </a:r>
            <a:r>
              <a:rPr lang="en-US" sz="2400" i="1" dirty="0">
                <a:solidFill>
                  <a:srgbClr val="000000"/>
                </a:solidFill>
              </a:rPr>
              <a:t>talk about</a:t>
            </a:r>
            <a:r>
              <a:rPr lang="en-US" sz="2400" i="1" dirty="0" smtClean="0">
                <a:solidFill>
                  <a:srgbClr val="000000"/>
                </a:solidFill>
              </a:rPr>
              <a:t>?”</a:t>
            </a:r>
            <a:endParaRPr lang="en-US" sz="2400" i="1" dirty="0">
              <a:solidFill>
                <a:srgbClr val="000000"/>
              </a:solidFill>
            </a:endParaRPr>
          </a:p>
        </p:txBody>
      </p:sp>
      <p:cxnSp>
        <p:nvCxnSpPr>
          <p:cNvPr id="9" name="Straight Arrow Connector 8"/>
          <p:cNvCxnSpPr/>
          <p:nvPr/>
        </p:nvCxnSpPr>
        <p:spPr bwMode="auto">
          <a:xfrm flipV="1">
            <a:off x="4038600" y="3733800"/>
            <a:ext cx="1905000" cy="990600"/>
          </a:xfrm>
          <a:prstGeom prst="straightConnector1">
            <a:avLst/>
          </a:prstGeom>
          <a:ln>
            <a:headEnd type="none" w="med" len="med"/>
            <a:tailEnd type="triangle"/>
          </a:ln>
          <a:extLst/>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5943257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dirty="0"/>
              <a:t>Strategies for Patient Safety</a:t>
            </a:r>
            <a:endParaRPr lang="en-US" altLang="en-US" dirty="0"/>
          </a:p>
        </p:txBody>
      </p:sp>
      <p:sp>
        <p:nvSpPr>
          <p:cNvPr id="67587" name="Rectangle 3"/>
          <p:cNvSpPr>
            <a:spLocks noGrp="1" noChangeArrowheads="1"/>
          </p:cNvSpPr>
          <p:nvPr>
            <p:ph type="body" idx="1"/>
          </p:nvPr>
        </p:nvSpPr>
        <p:spPr>
          <a:xfrm>
            <a:off x="304800" y="1828800"/>
            <a:ext cx="8458200" cy="3962400"/>
          </a:xfrm>
        </p:spPr>
        <p:txBody>
          <a:bodyPr/>
          <a:lstStyle/>
          <a:p>
            <a:pPr marL="0" indent="0">
              <a:buNone/>
            </a:pPr>
            <a:r>
              <a:rPr lang="en-US" sz="2000" b="1" dirty="0">
                <a:solidFill>
                  <a:srgbClr val="FF0000"/>
                </a:solidFill>
              </a:rPr>
              <a:t>Goal: </a:t>
            </a:r>
            <a:r>
              <a:rPr lang="en-US" sz="2000" b="1" dirty="0" smtClean="0">
                <a:solidFill>
                  <a:srgbClr val="FF0000"/>
                </a:solidFill>
              </a:rPr>
              <a:t>  </a:t>
            </a:r>
            <a:r>
              <a:rPr lang="en-US" sz="2000" dirty="0" smtClean="0"/>
              <a:t>Nothing in the process of care ( or omitted during care) contributes to harm to the patient</a:t>
            </a:r>
          </a:p>
          <a:p>
            <a:pPr lvl="1">
              <a:buSzPct val="75000"/>
              <a:buFont typeface="Wingdings" panose="05000000000000000000" pitchFamily="2" charset="2"/>
              <a:buChar char="§"/>
            </a:pPr>
            <a:r>
              <a:rPr lang="en-US" sz="2000" dirty="0" smtClean="0"/>
              <a:t>“</a:t>
            </a:r>
            <a:r>
              <a:rPr lang="en-US" sz="2000" dirty="0"/>
              <a:t>Safety Eyes” </a:t>
            </a:r>
            <a:r>
              <a:rPr lang="en-US" sz="2000" dirty="0" smtClean="0"/>
              <a:t> - looking at daily work for safety problems</a:t>
            </a:r>
            <a:endParaRPr lang="en-US" sz="2000" dirty="0"/>
          </a:p>
          <a:p>
            <a:pPr lvl="1">
              <a:buSzPct val="75000"/>
              <a:buFont typeface="Wingdings" panose="05000000000000000000" pitchFamily="2" charset="2"/>
              <a:buChar char="§"/>
            </a:pPr>
            <a:r>
              <a:rPr lang="en-US" sz="2000" dirty="0"/>
              <a:t>Starting meetings/huddles with a question about safety concerns – </a:t>
            </a:r>
          </a:p>
          <a:p>
            <a:pPr lvl="2">
              <a:buSzPct val="75000"/>
              <a:buFont typeface="Wingdings" panose="05000000000000000000" pitchFamily="2" charset="2"/>
              <a:buChar char="§"/>
            </a:pPr>
            <a:r>
              <a:rPr lang="en-US" sz="2000" dirty="0"/>
              <a:t>“What keeps you up at night?” </a:t>
            </a:r>
          </a:p>
          <a:p>
            <a:pPr lvl="2">
              <a:buSzPct val="75000"/>
              <a:buFont typeface="Wingdings" panose="05000000000000000000" pitchFamily="2" charset="2"/>
              <a:buChar char="§"/>
            </a:pPr>
            <a:r>
              <a:rPr lang="en-US" sz="2000" dirty="0" smtClean="0"/>
              <a:t>“What have you seen that you worry could harm a patient?”</a:t>
            </a:r>
          </a:p>
          <a:p>
            <a:pPr lvl="1">
              <a:buSzPct val="75000"/>
              <a:buFont typeface="Wingdings" panose="05000000000000000000" pitchFamily="2" charset="2"/>
              <a:buChar char="§"/>
            </a:pPr>
            <a:r>
              <a:rPr lang="en-US" sz="2000" dirty="0" smtClean="0"/>
              <a:t>Asking </a:t>
            </a:r>
            <a:r>
              <a:rPr lang="en-US" sz="2000" dirty="0"/>
              <a:t>patients for their </a:t>
            </a:r>
            <a:r>
              <a:rPr lang="en-US" sz="2000" dirty="0" smtClean="0"/>
              <a:t>ideas/worries</a:t>
            </a:r>
            <a:endParaRPr lang="en-US" sz="2000" dirty="0"/>
          </a:p>
          <a:p>
            <a:pPr lvl="1">
              <a:buSzPct val="75000"/>
              <a:buFont typeface="Wingdings" panose="05000000000000000000" pitchFamily="2" charset="2"/>
              <a:buChar char="§"/>
            </a:pPr>
            <a:r>
              <a:rPr lang="en-US" sz="2000" dirty="0"/>
              <a:t>Keeping </a:t>
            </a:r>
            <a:r>
              <a:rPr lang="en-US" sz="2000" dirty="0" smtClean="0"/>
              <a:t>a “Glitch </a:t>
            </a:r>
            <a:r>
              <a:rPr lang="en-US" sz="2000" dirty="0"/>
              <a:t>List</a:t>
            </a:r>
            <a:r>
              <a:rPr lang="en-US" sz="2000" dirty="0" smtClean="0"/>
              <a:t>”  - processes </a:t>
            </a:r>
            <a:r>
              <a:rPr lang="en-US" sz="2000" dirty="0"/>
              <a:t>that need </a:t>
            </a:r>
            <a:r>
              <a:rPr lang="en-US" sz="2000" dirty="0" smtClean="0"/>
              <a:t>improvement</a:t>
            </a:r>
            <a:endParaRPr lang="en-US" sz="2000" dirty="0"/>
          </a:p>
          <a:p>
            <a:pPr lvl="1">
              <a:buSzPct val="75000"/>
              <a:buFont typeface="Wingdings" panose="05000000000000000000" pitchFamily="2" charset="2"/>
              <a:buChar char="§"/>
            </a:pPr>
            <a:r>
              <a:rPr lang="en-US" sz="2000" dirty="0"/>
              <a:t>Using the </a:t>
            </a:r>
            <a:r>
              <a:rPr lang="en-US" sz="2000" dirty="0" smtClean="0"/>
              <a:t>Model for improvement and Plan-Do-Study-Act </a:t>
            </a:r>
            <a:r>
              <a:rPr lang="en-US" sz="2000" dirty="0"/>
              <a:t>cycles for continuous </a:t>
            </a:r>
            <a:r>
              <a:rPr lang="en-US" sz="2000" dirty="0" smtClean="0"/>
              <a:t>improvement</a:t>
            </a:r>
          </a:p>
          <a:p>
            <a:pPr marL="0" indent="0">
              <a:buNone/>
            </a:pPr>
            <a:r>
              <a:rPr lang="en-US" sz="2000" b="1" dirty="0" smtClean="0">
                <a:solidFill>
                  <a:srgbClr val="FF0000"/>
                </a:solidFill>
              </a:rPr>
              <a:t>Test</a:t>
            </a:r>
            <a:r>
              <a:rPr lang="en-US" sz="2000" b="1" dirty="0">
                <a:solidFill>
                  <a:srgbClr val="FF0000"/>
                </a:solidFill>
              </a:rPr>
              <a:t>:   </a:t>
            </a:r>
            <a:r>
              <a:rPr lang="en-US" sz="2000" dirty="0"/>
              <a:t>Have we improved the process so the patient is safe yet?</a:t>
            </a:r>
          </a:p>
          <a:p>
            <a:pPr>
              <a:buSzTx/>
              <a:buFont typeface="Wingdings" pitchFamily="2" charset="2"/>
              <a:buChar char="§"/>
            </a:pPr>
            <a:endParaRPr lang="en-US" altLang="en-US" dirty="0"/>
          </a:p>
        </p:txBody>
      </p:sp>
    </p:spTree>
    <p:extLst>
      <p:ext uri="{BB962C8B-B14F-4D97-AF65-F5344CB8AC3E}">
        <p14:creationId xmlns:p14="http://schemas.microsoft.com/office/powerpoint/2010/main" val="2376287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5592" y="174463"/>
            <a:ext cx="7772400" cy="1470025"/>
          </a:xfrm>
        </p:spPr>
        <p:txBody>
          <a:bodyPr/>
          <a:lstStyle/>
          <a:p>
            <a:r>
              <a:rPr lang="en-US" b="1" dirty="0"/>
              <a:t>Marino Center	</a:t>
            </a:r>
          </a:p>
        </p:txBody>
      </p:sp>
      <p:sp>
        <p:nvSpPr>
          <p:cNvPr id="3" name="Subtitle 2"/>
          <p:cNvSpPr>
            <a:spLocks noGrp="1"/>
          </p:cNvSpPr>
          <p:nvPr>
            <p:ph type="subTitle" idx="1"/>
          </p:nvPr>
        </p:nvSpPr>
        <p:spPr/>
        <p:txBody>
          <a:bodyPr>
            <a:normAutofit/>
          </a:bodyPr>
          <a:lstStyle/>
          <a:p>
            <a:r>
              <a:rPr lang="en-US" sz="3200" dirty="0"/>
              <a:t>Elaine Kerrigan</a:t>
            </a:r>
          </a:p>
          <a:p>
            <a:r>
              <a:rPr lang="en-US" sz="3200" dirty="0"/>
              <a:t>5/20/2016</a:t>
            </a:r>
          </a:p>
        </p:txBody>
      </p:sp>
      <p:sp>
        <p:nvSpPr>
          <p:cNvPr id="4" name="TextBox 3"/>
          <p:cNvSpPr txBox="1"/>
          <p:nvPr/>
        </p:nvSpPr>
        <p:spPr>
          <a:xfrm>
            <a:off x="911938" y="2070764"/>
            <a:ext cx="7039708" cy="1938992"/>
          </a:xfrm>
          <a:prstGeom prst="rect">
            <a:avLst/>
          </a:prstGeom>
          <a:noFill/>
        </p:spPr>
        <p:txBody>
          <a:bodyPr wrap="square" rtlCol="0">
            <a:spAutoFit/>
          </a:bodyPr>
          <a:lstStyle/>
          <a:p>
            <a:pPr algn="ctr"/>
            <a:r>
              <a:rPr lang="en-US" sz="4000" b="1" dirty="0">
                <a:solidFill>
                  <a:srgbClr val="0070C0"/>
                </a:solidFill>
              </a:rPr>
              <a:t>Closing the loop on Specialty Labs</a:t>
            </a:r>
          </a:p>
          <a:p>
            <a:pPr algn="ctr"/>
            <a:endParaRPr lang="en-US" sz="4000" dirty="0"/>
          </a:p>
        </p:txBody>
      </p:sp>
    </p:spTree>
    <p:extLst>
      <p:ext uri="{BB962C8B-B14F-4D97-AF65-F5344CB8AC3E}">
        <p14:creationId xmlns:p14="http://schemas.microsoft.com/office/powerpoint/2010/main" val="155165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AIM</a:t>
            </a:r>
            <a:r>
              <a:rPr lang="en-US" sz="4400" dirty="0" smtClean="0"/>
              <a:t> Statement</a:t>
            </a:r>
            <a:endParaRPr lang="en-US" sz="4400" dirty="0"/>
          </a:p>
        </p:txBody>
      </p:sp>
      <p:sp>
        <p:nvSpPr>
          <p:cNvPr id="3" name="Subtitle 2"/>
          <p:cNvSpPr>
            <a:spLocks noGrp="1"/>
          </p:cNvSpPr>
          <p:nvPr>
            <p:ph idx="1"/>
          </p:nvPr>
        </p:nvSpPr>
        <p:spPr/>
        <p:txBody>
          <a:bodyPr>
            <a:normAutofit fontScale="85000" lnSpcReduction="20000"/>
          </a:bodyPr>
          <a:lstStyle/>
          <a:p>
            <a:pPr marL="0" indent="0" algn="l">
              <a:buNone/>
            </a:pPr>
            <a:r>
              <a:rPr lang="en-US" sz="3600" dirty="0"/>
              <a:t>Closing the loop with specialty labs. Our AIM is to close 90% within 30 business day.</a:t>
            </a:r>
          </a:p>
          <a:p>
            <a:pPr algn="l"/>
            <a:endParaRPr lang="en-US" sz="1000" dirty="0"/>
          </a:p>
          <a:p>
            <a:pPr lvl="1" algn="l">
              <a:buFont typeface="Wingdings" panose="05000000000000000000" pitchFamily="2" charset="2"/>
              <a:buChar char="§"/>
            </a:pPr>
            <a:r>
              <a:rPr lang="en-US" dirty="0"/>
              <a:t>This project was chosen due to the numerous phone calls and portal messages from patients. It seemed as though each patient given a specialty test  had questions, concerns and increased anxiety about actually doing the test. Our process had been to have our phlebotomist give the lab kit to the patient with the instructions inside (from the specialty lab). When the patient got the lab kit home and read the directions, the questions, concerns and anxiety arose</a:t>
            </a:r>
            <a:endParaRPr lang="en-US" sz="3200" dirty="0"/>
          </a:p>
        </p:txBody>
      </p:sp>
    </p:spTree>
    <p:extLst>
      <p:ext uri="{BB962C8B-B14F-4D97-AF65-F5344CB8AC3E}">
        <p14:creationId xmlns:p14="http://schemas.microsoft.com/office/powerpoint/2010/main" val="2436520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Patient Safety</a:t>
            </a:r>
          </a:p>
        </p:txBody>
      </p:sp>
      <p:sp>
        <p:nvSpPr>
          <p:cNvPr id="3" name="Content Placeholder 2"/>
          <p:cNvSpPr>
            <a:spLocks noGrp="1"/>
          </p:cNvSpPr>
          <p:nvPr>
            <p:ph idx="1"/>
          </p:nvPr>
        </p:nvSpPr>
        <p:spPr>
          <a:xfrm>
            <a:off x="628650" y="1386009"/>
            <a:ext cx="7886700" cy="5085129"/>
          </a:xfrm>
        </p:spPr>
        <p:txBody>
          <a:bodyPr>
            <a:normAutofit fontScale="92500" lnSpcReduction="10000"/>
          </a:bodyPr>
          <a:lstStyle/>
          <a:p>
            <a:r>
              <a:rPr lang="en-US" dirty="0"/>
              <a:t>This is important for patient safety as the specialty labs offer information not available with standard labs.</a:t>
            </a:r>
          </a:p>
          <a:p>
            <a:r>
              <a:rPr lang="en-US" dirty="0"/>
              <a:t>Many of our patients are complex, chronically ill patients. The specialty lab offers information to aid the physician in diagnosis and treatment that is appropriate for the patient’s condition. </a:t>
            </a:r>
          </a:p>
          <a:p>
            <a:r>
              <a:rPr lang="en-US" dirty="0"/>
              <a:t>By making sure the patient understands the test they are taking and the sometimes complex directions, they have less anxiety about doing the test and know when to expect results. </a:t>
            </a:r>
          </a:p>
          <a:p>
            <a:r>
              <a:rPr lang="en-US" dirty="0"/>
              <a:t>They are also more likely to </a:t>
            </a:r>
            <a:r>
              <a:rPr lang="en-US" i="1" dirty="0">
                <a:solidFill>
                  <a:srgbClr val="0070C0"/>
                </a:solidFill>
              </a:rPr>
              <a:t>complete the test</a:t>
            </a:r>
            <a:r>
              <a:rPr lang="en-US" dirty="0"/>
              <a:t>, even with an out of pocket expense, as it is an important part of their care and a very useful tool to the physician.</a:t>
            </a:r>
          </a:p>
        </p:txBody>
      </p:sp>
    </p:spTree>
    <p:extLst>
      <p:ext uri="{BB962C8B-B14F-4D97-AF65-F5344CB8AC3E}">
        <p14:creationId xmlns:p14="http://schemas.microsoft.com/office/powerpoint/2010/main" val="2450055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Hypothesis</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a:t>By having an informative and well explained process in place, patient safety is improved as the patient understands the test will offer answers and help to ease their symptoms. They understand their physician is truly getting to the core of the illness and can then bring them to optimal health.</a:t>
            </a:r>
          </a:p>
          <a:p>
            <a:endParaRPr lang="en-US" dirty="0"/>
          </a:p>
        </p:txBody>
      </p:sp>
    </p:spTree>
    <p:extLst>
      <p:ext uri="{BB962C8B-B14F-4D97-AF65-F5344CB8AC3E}">
        <p14:creationId xmlns:p14="http://schemas.microsoft.com/office/powerpoint/2010/main" val="379289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Team Members</a:t>
            </a:r>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
            </a:pPr>
            <a:r>
              <a:rPr lang="en-US" dirty="0"/>
              <a:t>Leonid </a:t>
            </a:r>
            <a:r>
              <a:rPr lang="en-US" dirty="0" err="1"/>
              <a:t>Gordin</a:t>
            </a:r>
            <a:r>
              <a:rPr lang="en-US" dirty="0"/>
              <a:t>, MD – Holistic Medicine</a:t>
            </a:r>
          </a:p>
          <a:p>
            <a:pPr>
              <a:buFont typeface="Wingdings" panose="05000000000000000000" pitchFamily="2" charset="2"/>
              <a:buChar char="§"/>
            </a:pPr>
            <a:r>
              <a:rPr lang="en-US" dirty="0"/>
              <a:t>Lucille Shore-Schein, MD – Rheumatology</a:t>
            </a:r>
          </a:p>
          <a:p>
            <a:pPr>
              <a:buFont typeface="Wingdings" panose="05000000000000000000" pitchFamily="2" charset="2"/>
              <a:buChar char="§"/>
            </a:pPr>
            <a:r>
              <a:rPr lang="en-US" dirty="0" err="1"/>
              <a:t>Carleen</a:t>
            </a:r>
            <a:r>
              <a:rPr lang="en-US" dirty="0"/>
              <a:t> Mellon – Lead Administrative Assistant</a:t>
            </a:r>
          </a:p>
          <a:p>
            <a:pPr>
              <a:buFont typeface="Wingdings" panose="05000000000000000000" pitchFamily="2" charset="2"/>
              <a:buChar char="§"/>
            </a:pPr>
            <a:r>
              <a:rPr lang="en-US" dirty="0" err="1"/>
              <a:t>Guerline</a:t>
            </a:r>
            <a:r>
              <a:rPr lang="en-US" dirty="0"/>
              <a:t> </a:t>
            </a:r>
            <a:r>
              <a:rPr lang="en-US" dirty="0" err="1"/>
              <a:t>Maingrette</a:t>
            </a:r>
            <a:r>
              <a:rPr lang="en-US" dirty="0"/>
              <a:t> – Administrative Assistant</a:t>
            </a:r>
          </a:p>
          <a:p>
            <a:pPr>
              <a:buFont typeface="Wingdings" panose="05000000000000000000" pitchFamily="2" charset="2"/>
              <a:buChar char="§"/>
            </a:pPr>
            <a:r>
              <a:rPr lang="en-US" dirty="0"/>
              <a:t>Elaine Kerrigan – Practice Manager</a:t>
            </a:r>
          </a:p>
          <a:p>
            <a:pPr>
              <a:buFont typeface="Wingdings" panose="05000000000000000000" pitchFamily="2" charset="2"/>
              <a:buChar char="§"/>
            </a:pPr>
            <a:r>
              <a:rPr lang="en-US" dirty="0"/>
              <a:t>Marguerite </a:t>
            </a:r>
            <a:r>
              <a:rPr lang="en-US" dirty="0" err="1"/>
              <a:t>Herrie</a:t>
            </a:r>
            <a:r>
              <a:rPr lang="en-US" dirty="0"/>
              <a:t> – Practice Director / Coach</a:t>
            </a:r>
          </a:p>
          <a:p>
            <a:endParaRPr lang="en-US" dirty="0"/>
          </a:p>
          <a:p>
            <a:endParaRPr lang="en-US" dirty="0"/>
          </a:p>
        </p:txBody>
      </p:sp>
    </p:spTree>
    <p:extLst>
      <p:ext uri="{BB962C8B-B14F-4D97-AF65-F5344CB8AC3E}">
        <p14:creationId xmlns:p14="http://schemas.microsoft.com/office/powerpoint/2010/main" val="2828618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we are Measuring</a:t>
            </a:r>
          </a:p>
        </p:txBody>
      </p:sp>
      <p:sp>
        <p:nvSpPr>
          <p:cNvPr id="3" name="Content Placeholder 2"/>
          <p:cNvSpPr>
            <a:spLocks noGrp="1"/>
          </p:cNvSpPr>
          <p:nvPr>
            <p:ph idx="1"/>
          </p:nvPr>
        </p:nvSpPr>
        <p:spPr>
          <a:xfrm>
            <a:off x="628650" y="1389184"/>
            <a:ext cx="8128488" cy="5284177"/>
          </a:xfrm>
        </p:spPr>
        <p:txBody>
          <a:bodyPr>
            <a:normAutofit fontScale="92500" lnSpcReduction="20000"/>
          </a:bodyPr>
          <a:lstStyle/>
          <a:p>
            <a:r>
              <a:rPr lang="en-US" dirty="0"/>
              <a:t>We are tracking specialty labs ordered by the physician. </a:t>
            </a:r>
          </a:p>
          <a:p>
            <a:r>
              <a:rPr lang="en-US" dirty="0"/>
              <a:t>To start the project, we have chosen to focus on the Adrenal Stress Index test with </a:t>
            </a:r>
            <a:r>
              <a:rPr lang="en-US" dirty="0" err="1"/>
              <a:t>DiagnosTechs</a:t>
            </a:r>
            <a:r>
              <a:rPr lang="en-US" dirty="0"/>
              <a:t>. </a:t>
            </a:r>
          </a:p>
          <a:p>
            <a:pPr lvl="1"/>
            <a:r>
              <a:rPr lang="en-US" dirty="0"/>
              <a:t>The ASI is a saliva test used to aid in diagnosis of sleep disorders, glycemic dysregulation, allergies and autoimmune disorders. </a:t>
            </a:r>
          </a:p>
          <a:p>
            <a:pPr lvl="1"/>
            <a:r>
              <a:rPr lang="en-US" dirty="0"/>
              <a:t>Other cortisol abnormalities have been correlated with ADHD and depression. </a:t>
            </a:r>
          </a:p>
          <a:p>
            <a:pPr lvl="1"/>
            <a:endParaRPr lang="en-US" dirty="0"/>
          </a:p>
          <a:p>
            <a:r>
              <a:rPr lang="en-US" dirty="0"/>
              <a:t>Many of our patients come to Marino Center to avoid pharmaceuticals or want to have a “functional / holistic” approach to their care. </a:t>
            </a:r>
          </a:p>
          <a:p>
            <a:pPr lvl="1"/>
            <a:r>
              <a:rPr lang="en-US" dirty="0"/>
              <a:t>By seeing a physician who understands this, patient safety is impacted in a positive way as the patient knows they are supported. </a:t>
            </a:r>
          </a:p>
          <a:p>
            <a:pPr lvl="1"/>
            <a:r>
              <a:rPr lang="en-US" dirty="0"/>
              <a:t>Stress is reduced, more attention paid to a healthy lifestyle and patients know their physician understands their choice for the type of healthcare they wish delivered.</a:t>
            </a:r>
          </a:p>
          <a:p>
            <a:endParaRPr lang="en-US" dirty="0"/>
          </a:p>
        </p:txBody>
      </p:sp>
    </p:spTree>
    <p:extLst>
      <p:ext uri="{BB962C8B-B14F-4D97-AF65-F5344CB8AC3E}">
        <p14:creationId xmlns:p14="http://schemas.microsoft.com/office/powerpoint/2010/main" val="1613673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How are we are Tracking</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a:t>Since we are unable to anticipate what may be ordered for a patient, we can’t start with numbers to set a denominator or numerator. </a:t>
            </a:r>
          </a:p>
          <a:p>
            <a:pPr>
              <a:buFont typeface="Wingdings" panose="05000000000000000000" pitchFamily="2" charset="2"/>
              <a:buChar char="§"/>
            </a:pPr>
            <a:r>
              <a:rPr lang="en-US" dirty="0"/>
              <a:t>We are tracking tests ordered and documenting process and outcome. Our plan is to expand to the other specialty labs in the same manner.</a:t>
            </a:r>
          </a:p>
          <a:p>
            <a:endParaRPr lang="en-US" dirty="0"/>
          </a:p>
        </p:txBody>
      </p:sp>
    </p:spTree>
    <p:extLst>
      <p:ext uri="{BB962C8B-B14F-4D97-AF65-F5344CB8AC3E}">
        <p14:creationId xmlns:p14="http://schemas.microsoft.com/office/powerpoint/2010/main" val="2812081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89279"/>
            <a:ext cx="7886700" cy="1325563"/>
          </a:xfrm>
        </p:spPr>
        <p:txBody>
          <a:bodyPr/>
          <a:lstStyle/>
          <a:p>
            <a:r>
              <a:rPr lang="en-US" b="1" dirty="0"/>
              <a:t>So far, so good!</a:t>
            </a:r>
          </a:p>
        </p:txBody>
      </p:sp>
      <p:sp>
        <p:nvSpPr>
          <p:cNvPr id="3" name="Content Placeholder 2"/>
          <p:cNvSpPr>
            <a:spLocks noGrp="1"/>
          </p:cNvSpPr>
          <p:nvPr>
            <p:ph idx="1"/>
          </p:nvPr>
        </p:nvSpPr>
        <p:spPr>
          <a:xfrm>
            <a:off x="263769" y="1160585"/>
            <a:ext cx="8625254" cy="5697415"/>
          </a:xfrm>
        </p:spPr>
        <p:txBody>
          <a:bodyPr>
            <a:normAutofit fontScale="70000" lnSpcReduction="20000"/>
          </a:bodyPr>
          <a:lstStyle/>
          <a:p>
            <a:pPr marL="0" indent="0">
              <a:buNone/>
            </a:pPr>
            <a:r>
              <a:rPr lang="en-US" b="1" dirty="0"/>
              <a:t>BEFORE EXAMPLE</a:t>
            </a:r>
          </a:p>
          <a:p>
            <a:r>
              <a:rPr lang="en-US" dirty="0"/>
              <a:t>Patient CF: given ASI test by lab. Patient did NOT meet with staff working on the project. She has done this test in the past so felt comfortable with instructions (per phlebotomist) Patient called, received ABN directly from specialty lab. Under “why Medicare may not cover” the specialty lab had written in “not medically necessary”.  The patient was extremely upset, made a call to Medicare and then to me. Although Medicare couldn’t confirm that the test would be covered, patient knew the test had been covered  in the past. Patient then drove from Chelmsford to Cambridge where I filled out a new ABN omitting the reason as to why Medicare may not cover the test. ABN was faxed to the specialty lab and we had the results the next day.</a:t>
            </a:r>
          </a:p>
          <a:p>
            <a:endParaRPr lang="en-US" sz="1600" dirty="0"/>
          </a:p>
          <a:p>
            <a:pPr marL="0" indent="0">
              <a:buNone/>
            </a:pPr>
            <a:r>
              <a:rPr lang="en-US" b="1" dirty="0">
                <a:solidFill>
                  <a:srgbClr val="0070C0"/>
                </a:solidFill>
              </a:rPr>
              <a:t>AFTER EXAMPLE</a:t>
            </a:r>
          </a:p>
          <a:p>
            <a:r>
              <a:rPr lang="en-US" dirty="0"/>
              <a:t>Patient AB: Team member sat with patient, opened kit and explained process of doing test. Paperwork reviewed and additional sheet given with “extra” instructions as part of our new process (which include calling UPS and when to expect pick up). Patient expressed understanding of process. Team member called patient the following week to see if she had any questions. Patient again expressed understanding, had plans to do test the following week. Team member called the following week and was told by patient that kit had been mailed but she received an ABN in the mail from the specialty lab. Team member and patient discussed that she had already mailed this with the test. Patient filled out again, mailed to specialty lab. Of note, patient was not the least bit upset, stated lab must have lost the first sheet.</a:t>
            </a:r>
          </a:p>
          <a:p>
            <a:endParaRPr lang="en-US" dirty="0"/>
          </a:p>
          <a:p>
            <a:endParaRPr lang="en-US" dirty="0"/>
          </a:p>
        </p:txBody>
      </p:sp>
    </p:spTree>
    <p:extLst>
      <p:ext uri="{BB962C8B-B14F-4D97-AF65-F5344CB8AC3E}">
        <p14:creationId xmlns:p14="http://schemas.microsoft.com/office/powerpoint/2010/main" val="3930822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165" y="273787"/>
            <a:ext cx="7886700" cy="1325563"/>
          </a:xfrm>
        </p:spPr>
        <p:txBody>
          <a:bodyPr/>
          <a:lstStyle/>
          <a:p>
            <a:r>
              <a:rPr lang="en-US" b="1" dirty="0"/>
              <a:t>Next Steps</a:t>
            </a:r>
            <a:endParaRPr lang="en-US" dirty="0"/>
          </a:p>
        </p:txBody>
      </p:sp>
      <p:sp>
        <p:nvSpPr>
          <p:cNvPr id="4" name="Slide Number Placeholder 3"/>
          <p:cNvSpPr>
            <a:spLocks noGrp="1"/>
          </p:cNvSpPr>
          <p:nvPr>
            <p:ph type="sldNum" sz="quarter" idx="12"/>
          </p:nvPr>
        </p:nvSpPr>
        <p:spPr>
          <a:xfrm>
            <a:off x="6443112" y="6172081"/>
            <a:ext cx="2057400" cy="365125"/>
          </a:xfrm>
        </p:spPr>
        <p:txBody>
          <a:bodyPr/>
          <a:lstStyle/>
          <a:p>
            <a:fld id="{70A743B7-4783-42B4-A417-17CDBD9DB73F}" type="slidenum">
              <a:rPr lang="en-US" smtClean="0"/>
              <a:t>13</a:t>
            </a:fld>
            <a:endParaRPr lang="en-US"/>
          </a:p>
        </p:txBody>
      </p:sp>
      <p:sp>
        <p:nvSpPr>
          <p:cNvPr id="5" name="Rectangle 4"/>
          <p:cNvSpPr/>
          <p:nvPr/>
        </p:nvSpPr>
        <p:spPr>
          <a:xfrm>
            <a:off x="268165" y="2080679"/>
            <a:ext cx="597877" cy="38557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6" name="TextBox 5"/>
          <p:cNvSpPr txBox="1"/>
          <p:nvPr/>
        </p:nvSpPr>
        <p:spPr>
          <a:xfrm>
            <a:off x="929235" y="1984326"/>
            <a:ext cx="7678802" cy="646331"/>
          </a:xfrm>
          <a:prstGeom prst="rect">
            <a:avLst/>
          </a:prstGeom>
          <a:noFill/>
        </p:spPr>
        <p:txBody>
          <a:bodyPr wrap="square" rtlCol="0">
            <a:spAutoFit/>
          </a:bodyPr>
          <a:lstStyle/>
          <a:p>
            <a:pPr marL="0" lvl="1"/>
            <a:r>
              <a:rPr lang="en-US" dirty="0"/>
              <a:t>The physician explains why the test is indicated and how they will communicate the results.</a:t>
            </a:r>
          </a:p>
        </p:txBody>
      </p:sp>
      <p:sp>
        <p:nvSpPr>
          <p:cNvPr id="7" name="Rectangle 6"/>
          <p:cNvSpPr/>
          <p:nvPr/>
        </p:nvSpPr>
        <p:spPr>
          <a:xfrm>
            <a:off x="268165" y="1224317"/>
            <a:ext cx="8264769" cy="807913"/>
          </a:xfrm>
          <a:prstGeom prst="rect">
            <a:avLst/>
          </a:prstGeom>
        </p:spPr>
        <p:txBody>
          <a:bodyPr wrap="square">
            <a:spAutoFit/>
          </a:bodyPr>
          <a:lstStyle/>
          <a:p>
            <a:r>
              <a:rPr lang="en-US" dirty="0"/>
              <a:t>We are in the process of fine tuning a system to make sure each patient gets attention regarding their specialty test. Ideally, the process would look something like -</a:t>
            </a:r>
          </a:p>
          <a:p>
            <a:endParaRPr lang="en-US" sz="1050" dirty="0"/>
          </a:p>
        </p:txBody>
      </p:sp>
      <p:sp>
        <p:nvSpPr>
          <p:cNvPr id="8" name="Rectangle 7"/>
          <p:cNvSpPr/>
          <p:nvPr/>
        </p:nvSpPr>
        <p:spPr>
          <a:xfrm>
            <a:off x="256255" y="2632753"/>
            <a:ext cx="597877" cy="38557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9" name="TextBox 8"/>
          <p:cNvSpPr txBox="1"/>
          <p:nvPr/>
        </p:nvSpPr>
        <p:spPr>
          <a:xfrm>
            <a:off x="929235" y="2584859"/>
            <a:ext cx="8212016" cy="646331"/>
          </a:xfrm>
          <a:prstGeom prst="rect">
            <a:avLst/>
          </a:prstGeom>
          <a:noFill/>
        </p:spPr>
        <p:txBody>
          <a:bodyPr wrap="square" rtlCol="0">
            <a:spAutoFit/>
          </a:bodyPr>
          <a:lstStyle/>
          <a:p>
            <a:pPr marL="0" lvl="1"/>
            <a:r>
              <a:rPr lang="en-US" dirty="0"/>
              <a:t>The patient would then meet with the phlebotomist to have the kit put in hand. </a:t>
            </a:r>
          </a:p>
          <a:p>
            <a:endParaRPr lang="en-US" dirty="0"/>
          </a:p>
        </p:txBody>
      </p:sp>
      <p:sp>
        <p:nvSpPr>
          <p:cNvPr id="10" name="Rectangle 9"/>
          <p:cNvSpPr/>
          <p:nvPr/>
        </p:nvSpPr>
        <p:spPr>
          <a:xfrm>
            <a:off x="285563" y="3145636"/>
            <a:ext cx="597877" cy="38557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1" name="TextBox 10"/>
          <p:cNvSpPr txBox="1"/>
          <p:nvPr/>
        </p:nvSpPr>
        <p:spPr>
          <a:xfrm>
            <a:off x="934734" y="2993797"/>
            <a:ext cx="7886701" cy="646331"/>
          </a:xfrm>
          <a:prstGeom prst="rect">
            <a:avLst/>
          </a:prstGeom>
          <a:noFill/>
        </p:spPr>
        <p:txBody>
          <a:bodyPr wrap="square" rtlCol="0">
            <a:spAutoFit/>
          </a:bodyPr>
          <a:lstStyle/>
          <a:p>
            <a:r>
              <a:rPr lang="en-US" dirty="0"/>
              <a:t>The phlebotomist would open the kit with the patient to ensure all components of kit were present.</a:t>
            </a:r>
          </a:p>
        </p:txBody>
      </p:sp>
      <p:sp>
        <p:nvSpPr>
          <p:cNvPr id="12" name="Rectangle 11"/>
          <p:cNvSpPr/>
          <p:nvPr/>
        </p:nvSpPr>
        <p:spPr>
          <a:xfrm>
            <a:off x="288494" y="3755230"/>
            <a:ext cx="597877" cy="38557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13" name="TextBox 12"/>
          <p:cNvSpPr txBox="1"/>
          <p:nvPr/>
        </p:nvSpPr>
        <p:spPr>
          <a:xfrm>
            <a:off x="883440" y="3536036"/>
            <a:ext cx="8069876" cy="923330"/>
          </a:xfrm>
          <a:prstGeom prst="rect">
            <a:avLst/>
          </a:prstGeom>
          <a:noFill/>
        </p:spPr>
        <p:txBody>
          <a:bodyPr wrap="square" rtlCol="0">
            <a:spAutoFit/>
          </a:bodyPr>
          <a:lstStyle/>
          <a:p>
            <a:r>
              <a:rPr lang="en-US" dirty="0"/>
              <a:t>The phlebotomist would then hand the patient off to the MA or AA (still to be determined) to review instructions and make sure patient has a clear understanding of lab kit.</a:t>
            </a:r>
          </a:p>
        </p:txBody>
      </p:sp>
      <p:sp>
        <p:nvSpPr>
          <p:cNvPr id="14" name="Rectangle 13"/>
          <p:cNvSpPr/>
          <p:nvPr/>
        </p:nvSpPr>
        <p:spPr>
          <a:xfrm>
            <a:off x="291423" y="4567051"/>
            <a:ext cx="597877" cy="38557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5" name="TextBox 14"/>
          <p:cNvSpPr txBox="1"/>
          <p:nvPr/>
        </p:nvSpPr>
        <p:spPr>
          <a:xfrm>
            <a:off x="883440" y="4406611"/>
            <a:ext cx="7877907" cy="923330"/>
          </a:xfrm>
          <a:prstGeom prst="rect">
            <a:avLst/>
          </a:prstGeom>
          <a:noFill/>
        </p:spPr>
        <p:txBody>
          <a:bodyPr wrap="square" rtlCol="0">
            <a:spAutoFit/>
          </a:bodyPr>
          <a:lstStyle/>
          <a:p>
            <a:r>
              <a:rPr lang="en-US" dirty="0"/>
              <a:t>Patient will then read back instructions to assistant to ensure directions were delivered clearly. Patient will be invited to call MA or AA with any additional questions.</a:t>
            </a:r>
          </a:p>
        </p:txBody>
      </p:sp>
      <p:sp>
        <p:nvSpPr>
          <p:cNvPr id="16" name="Rectangle 15"/>
          <p:cNvSpPr/>
          <p:nvPr/>
        </p:nvSpPr>
        <p:spPr>
          <a:xfrm>
            <a:off x="285563" y="5359411"/>
            <a:ext cx="597877" cy="38557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7" name="TextBox 16"/>
          <p:cNvSpPr txBox="1"/>
          <p:nvPr/>
        </p:nvSpPr>
        <p:spPr>
          <a:xfrm>
            <a:off x="929235" y="5272578"/>
            <a:ext cx="7297615" cy="646331"/>
          </a:xfrm>
          <a:prstGeom prst="rect">
            <a:avLst/>
          </a:prstGeom>
          <a:noFill/>
        </p:spPr>
        <p:txBody>
          <a:bodyPr wrap="square" rtlCol="0">
            <a:spAutoFit/>
          </a:bodyPr>
          <a:lstStyle/>
          <a:p>
            <a:r>
              <a:rPr lang="en-US" dirty="0"/>
              <a:t>AA will be the person to receive completed test results via mail or fax. AA would get results to doctor and convey to patient that results received.</a:t>
            </a:r>
          </a:p>
        </p:txBody>
      </p:sp>
      <p:sp>
        <p:nvSpPr>
          <p:cNvPr id="18" name="Rectangle 17"/>
          <p:cNvSpPr/>
          <p:nvPr/>
        </p:nvSpPr>
        <p:spPr>
          <a:xfrm>
            <a:off x="289959" y="5903635"/>
            <a:ext cx="597877" cy="38557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19" name="TextBox 18"/>
          <p:cNvSpPr txBox="1"/>
          <p:nvPr/>
        </p:nvSpPr>
        <p:spPr>
          <a:xfrm>
            <a:off x="929235" y="5903635"/>
            <a:ext cx="7832112" cy="923330"/>
          </a:xfrm>
          <a:prstGeom prst="rect">
            <a:avLst/>
          </a:prstGeom>
          <a:noFill/>
        </p:spPr>
        <p:txBody>
          <a:bodyPr wrap="square" rtlCol="0">
            <a:spAutoFit/>
          </a:bodyPr>
          <a:lstStyle/>
          <a:p>
            <a:pPr marL="0" lvl="1"/>
            <a:r>
              <a:rPr lang="en-US" dirty="0"/>
              <a:t>Physician / patient will determine if office visit needed or results will be given via phone or patient portal (</a:t>
            </a:r>
            <a:r>
              <a:rPr lang="en-US" b="1" i="1" dirty="0">
                <a:solidFill>
                  <a:srgbClr val="FF0000"/>
                </a:solidFill>
              </a:rPr>
              <a:t>Patient gets correct Follow-up!</a:t>
            </a:r>
            <a:r>
              <a:rPr lang="en-US" dirty="0"/>
              <a:t>)</a:t>
            </a:r>
          </a:p>
          <a:p>
            <a:endParaRPr lang="en-US" dirty="0"/>
          </a:p>
        </p:txBody>
      </p:sp>
    </p:spTree>
    <p:extLst>
      <p:ext uri="{BB962C8B-B14F-4D97-AF65-F5344CB8AC3E}">
        <p14:creationId xmlns:p14="http://schemas.microsoft.com/office/powerpoint/2010/main" val="4209574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4464" y="155321"/>
            <a:ext cx="7772400" cy="1470025"/>
          </a:xfrm>
        </p:spPr>
        <p:txBody>
          <a:bodyPr/>
          <a:lstStyle/>
          <a:p>
            <a:r>
              <a:rPr lang="en-US" b="1" dirty="0"/>
              <a:t>Waverley Primary Care	</a:t>
            </a:r>
          </a:p>
        </p:txBody>
      </p:sp>
      <p:sp>
        <p:nvSpPr>
          <p:cNvPr id="3" name="Subtitle 2"/>
          <p:cNvSpPr>
            <a:spLocks noGrp="1"/>
          </p:cNvSpPr>
          <p:nvPr>
            <p:ph type="subTitle" idx="1"/>
          </p:nvPr>
        </p:nvSpPr>
        <p:spPr/>
        <p:txBody>
          <a:bodyPr>
            <a:normAutofit/>
          </a:bodyPr>
          <a:lstStyle/>
          <a:p>
            <a:r>
              <a:rPr lang="en-US" sz="3200" dirty="0"/>
              <a:t>Janet </a:t>
            </a:r>
            <a:r>
              <a:rPr lang="en-US" sz="3200" dirty="0" err="1"/>
              <a:t>DaCosta</a:t>
            </a:r>
            <a:endParaRPr lang="en-US" sz="3200" dirty="0"/>
          </a:p>
          <a:p>
            <a:r>
              <a:rPr lang="en-US" sz="3200" dirty="0"/>
              <a:t>5/20/2016</a:t>
            </a:r>
          </a:p>
        </p:txBody>
      </p:sp>
      <p:sp>
        <p:nvSpPr>
          <p:cNvPr id="4" name="TextBox 3"/>
          <p:cNvSpPr txBox="1"/>
          <p:nvPr/>
        </p:nvSpPr>
        <p:spPr>
          <a:xfrm>
            <a:off x="911938" y="2043332"/>
            <a:ext cx="7039708" cy="1938992"/>
          </a:xfrm>
          <a:prstGeom prst="rect">
            <a:avLst/>
          </a:prstGeom>
          <a:noFill/>
        </p:spPr>
        <p:txBody>
          <a:bodyPr wrap="square" rtlCol="0">
            <a:spAutoFit/>
          </a:bodyPr>
          <a:lstStyle/>
          <a:p>
            <a:pPr algn="ctr"/>
            <a:r>
              <a:rPr lang="en-US" sz="4000" b="1" dirty="0">
                <a:solidFill>
                  <a:srgbClr val="0070C0"/>
                </a:solidFill>
              </a:rPr>
              <a:t>Colorectal Cancer Screening</a:t>
            </a:r>
            <a:br>
              <a:rPr lang="en-US" sz="4000" b="1" dirty="0">
                <a:solidFill>
                  <a:srgbClr val="0070C0"/>
                </a:solidFill>
              </a:rPr>
            </a:br>
            <a:r>
              <a:rPr lang="en-US" sz="4000" b="1" dirty="0">
                <a:solidFill>
                  <a:srgbClr val="0070C0"/>
                </a:solidFill>
              </a:rPr>
              <a:t>Improvement Project</a:t>
            </a:r>
          </a:p>
          <a:p>
            <a:pPr algn="ctr"/>
            <a:endParaRPr lang="en-US" sz="4000" dirty="0"/>
          </a:p>
        </p:txBody>
      </p:sp>
    </p:spTree>
    <p:extLst>
      <p:ext uri="{BB962C8B-B14F-4D97-AF65-F5344CB8AC3E}">
        <p14:creationId xmlns:p14="http://schemas.microsoft.com/office/powerpoint/2010/main" val="3112354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Baseline Data </a:t>
            </a:r>
          </a:p>
        </p:txBody>
      </p:sp>
      <p:sp>
        <p:nvSpPr>
          <p:cNvPr id="3" name="Content Placeholder 2"/>
          <p:cNvSpPr>
            <a:spLocks noGrp="1"/>
          </p:cNvSpPr>
          <p:nvPr>
            <p:ph idx="1"/>
          </p:nvPr>
        </p:nvSpPr>
        <p:spPr/>
        <p:txBody>
          <a:bodyPr/>
          <a:lstStyle/>
          <a:p>
            <a:pPr marL="0" indent="0" algn="ctr">
              <a:buNone/>
            </a:pPr>
            <a:r>
              <a:rPr lang="en-US" dirty="0"/>
              <a:t>AUGUST 2015</a:t>
            </a:r>
          </a:p>
          <a:p>
            <a:pPr>
              <a:buFont typeface="Wingdings" panose="05000000000000000000" pitchFamily="2" charset="2"/>
              <a:buChar char="§"/>
            </a:pPr>
            <a:r>
              <a:rPr lang="en-US" dirty="0"/>
              <a:t>Number of patients assigned to our practice aged 50-75 = </a:t>
            </a:r>
            <a:r>
              <a:rPr lang="en-US" dirty="0">
                <a:solidFill>
                  <a:srgbClr val="FF0000"/>
                </a:solidFill>
              </a:rPr>
              <a:t>913</a:t>
            </a:r>
          </a:p>
          <a:p>
            <a:pPr>
              <a:buFont typeface="Wingdings" panose="05000000000000000000" pitchFamily="2" charset="2"/>
              <a:buChar char="§"/>
            </a:pPr>
            <a:r>
              <a:rPr lang="en-US" dirty="0"/>
              <a:t>Number of patients with up to date colorectal screening = </a:t>
            </a:r>
            <a:r>
              <a:rPr lang="en-US" dirty="0">
                <a:solidFill>
                  <a:srgbClr val="FF0000"/>
                </a:solidFill>
              </a:rPr>
              <a:t>356</a:t>
            </a:r>
          </a:p>
          <a:p>
            <a:pPr>
              <a:buFont typeface="Wingdings" panose="05000000000000000000" pitchFamily="2" charset="2"/>
              <a:buChar char="§"/>
            </a:pPr>
            <a:r>
              <a:rPr lang="en-US" dirty="0"/>
              <a:t>Percentage of patients with up to date colorectal screening on file = </a:t>
            </a:r>
            <a:r>
              <a:rPr lang="en-US" dirty="0">
                <a:solidFill>
                  <a:srgbClr val="FF0000"/>
                </a:solidFill>
              </a:rPr>
              <a:t>39%</a:t>
            </a:r>
          </a:p>
          <a:p>
            <a:endParaRPr lang="en-US" dirty="0"/>
          </a:p>
        </p:txBody>
      </p:sp>
    </p:spTree>
    <p:extLst>
      <p:ext uri="{BB962C8B-B14F-4D97-AF65-F5344CB8AC3E}">
        <p14:creationId xmlns:p14="http://schemas.microsoft.com/office/powerpoint/2010/main" val="12774312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Gathering the team	</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a:t>During a staff meeting I talked to the staff and providers about the baseline data and the PIP.</a:t>
            </a:r>
          </a:p>
          <a:p>
            <a:pPr>
              <a:buFont typeface="Wingdings" panose="05000000000000000000" pitchFamily="2" charset="2"/>
              <a:buChar char="§"/>
            </a:pPr>
            <a:r>
              <a:rPr lang="en-US" dirty="0"/>
              <a:t>I asked for volunteers to work with me. </a:t>
            </a:r>
          </a:p>
          <a:p>
            <a:pPr>
              <a:buFont typeface="Wingdings" panose="05000000000000000000" pitchFamily="2" charset="2"/>
              <a:buChar char="§"/>
            </a:pPr>
            <a:r>
              <a:rPr lang="en-US" dirty="0"/>
              <a:t>I recruited a medical assistant, medical secretary, biller and our medical director. </a:t>
            </a:r>
          </a:p>
        </p:txBody>
      </p:sp>
    </p:spTree>
    <p:extLst>
      <p:ext uri="{BB962C8B-B14F-4D97-AF65-F5344CB8AC3E}">
        <p14:creationId xmlns:p14="http://schemas.microsoft.com/office/powerpoint/2010/main" val="826165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AIM Statement	</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a:t>Waverley Primary Care would like to ensure that 85% of their patients have received the appropriate colorectal cancer screening by July 1, 2016. </a:t>
            </a:r>
          </a:p>
          <a:p>
            <a:pPr>
              <a:buFont typeface="Wingdings" panose="05000000000000000000" pitchFamily="2" charset="2"/>
              <a:buChar char="§"/>
            </a:pPr>
            <a:endParaRPr lang="en-US" dirty="0"/>
          </a:p>
          <a:p>
            <a:pPr>
              <a:buFont typeface="Wingdings" panose="05000000000000000000" pitchFamily="2" charset="2"/>
              <a:buChar char="§"/>
            </a:pPr>
            <a:r>
              <a:rPr lang="en-US" dirty="0"/>
              <a:t>Baseline = 39%.</a:t>
            </a:r>
          </a:p>
          <a:p>
            <a:endParaRPr lang="en-US" dirty="0"/>
          </a:p>
        </p:txBody>
      </p:sp>
    </p:spTree>
    <p:extLst>
      <p:ext uri="{BB962C8B-B14F-4D97-AF65-F5344CB8AC3E}">
        <p14:creationId xmlns:p14="http://schemas.microsoft.com/office/powerpoint/2010/main" val="7731493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First Steps	</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a:t>Empanelment</a:t>
            </a:r>
          </a:p>
          <a:p>
            <a:pPr>
              <a:buFont typeface="Wingdings" panose="05000000000000000000" pitchFamily="2" charset="2"/>
              <a:buChar char="§"/>
            </a:pPr>
            <a:r>
              <a:rPr lang="en-US" dirty="0"/>
              <a:t>Data pull from Meditech</a:t>
            </a:r>
          </a:p>
          <a:p>
            <a:pPr>
              <a:buFont typeface="Wingdings" panose="05000000000000000000" pitchFamily="2" charset="2"/>
              <a:buChar char="§"/>
            </a:pPr>
            <a:r>
              <a:rPr lang="en-US" dirty="0"/>
              <a:t>Review of ECW records to ensure proper record of screening in structured fields</a:t>
            </a:r>
          </a:p>
          <a:p>
            <a:endParaRPr lang="en-US" dirty="0"/>
          </a:p>
        </p:txBody>
      </p:sp>
    </p:spTree>
    <p:extLst>
      <p:ext uri="{BB962C8B-B14F-4D97-AF65-F5344CB8AC3E}">
        <p14:creationId xmlns:p14="http://schemas.microsoft.com/office/powerpoint/2010/main" val="3047727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FEBRUARY 2016</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a:t>Number of patients assigned to our practice aged 50-75 = </a:t>
            </a:r>
            <a:r>
              <a:rPr lang="en-US" dirty="0">
                <a:solidFill>
                  <a:srgbClr val="FF0000"/>
                </a:solidFill>
              </a:rPr>
              <a:t>1096 </a:t>
            </a:r>
            <a:r>
              <a:rPr lang="en-US" b="1" i="1" dirty="0">
                <a:solidFill>
                  <a:schemeClr val="bg1">
                    <a:lumMod val="65000"/>
                  </a:schemeClr>
                </a:solidFill>
              </a:rPr>
              <a:t>(913)</a:t>
            </a:r>
          </a:p>
          <a:p>
            <a:pPr>
              <a:buFont typeface="Wingdings" panose="05000000000000000000" pitchFamily="2" charset="2"/>
              <a:buChar char="§"/>
            </a:pPr>
            <a:r>
              <a:rPr lang="en-US" dirty="0"/>
              <a:t>Number of patients with up to date colorectal screening = </a:t>
            </a:r>
            <a:r>
              <a:rPr lang="en-US" dirty="0">
                <a:solidFill>
                  <a:srgbClr val="FF0000"/>
                </a:solidFill>
              </a:rPr>
              <a:t>733 </a:t>
            </a:r>
            <a:r>
              <a:rPr lang="en-US" b="1" i="1" dirty="0">
                <a:solidFill>
                  <a:schemeClr val="bg1">
                    <a:lumMod val="65000"/>
                  </a:schemeClr>
                </a:solidFill>
              </a:rPr>
              <a:t>(356)</a:t>
            </a:r>
          </a:p>
          <a:p>
            <a:pPr>
              <a:buFont typeface="Wingdings" panose="05000000000000000000" pitchFamily="2" charset="2"/>
              <a:buChar char="§"/>
            </a:pPr>
            <a:r>
              <a:rPr lang="en-US" dirty="0"/>
              <a:t>Percentage of patients with up to date colorectal screening on file = </a:t>
            </a:r>
            <a:r>
              <a:rPr lang="en-US" dirty="0">
                <a:solidFill>
                  <a:srgbClr val="FF0000"/>
                </a:solidFill>
              </a:rPr>
              <a:t>67% </a:t>
            </a:r>
            <a:r>
              <a:rPr lang="en-US" b="1" i="1" dirty="0">
                <a:solidFill>
                  <a:schemeClr val="bg1">
                    <a:lumMod val="65000"/>
                  </a:schemeClr>
                </a:solidFill>
              </a:rPr>
              <a:t>(39%)</a:t>
            </a:r>
          </a:p>
          <a:p>
            <a:endParaRPr lang="en-US" dirty="0"/>
          </a:p>
        </p:txBody>
      </p:sp>
    </p:spTree>
    <p:extLst>
      <p:ext uri="{BB962C8B-B14F-4D97-AF65-F5344CB8AC3E}">
        <p14:creationId xmlns:p14="http://schemas.microsoft.com/office/powerpoint/2010/main" val="41020296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Ideas for Improvement	</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a:t>The team sat down to think of what we could do to further improve</a:t>
            </a:r>
          </a:p>
          <a:p>
            <a:pPr lvl="1">
              <a:buFont typeface="Wingdings" panose="05000000000000000000" pitchFamily="2" charset="2"/>
              <a:buChar char="§"/>
            </a:pPr>
            <a:r>
              <a:rPr lang="en-US" i="1" dirty="0"/>
              <a:t>Send letters with an educational handout</a:t>
            </a:r>
          </a:p>
          <a:p>
            <a:pPr lvl="1">
              <a:buFont typeface="Wingdings" panose="05000000000000000000" pitchFamily="2" charset="2"/>
              <a:buChar char="§"/>
            </a:pPr>
            <a:r>
              <a:rPr lang="en-US" i="1" dirty="0"/>
              <a:t>Outreach by phone</a:t>
            </a:r>
            <a:br>
              <a:rPr lang="en-US" i="1" dirty="0"/>
            </a:br>
            <a:endParaRPr lang="en-US" i="1" dirty="0"/>
          </a:p>
          <a:p>
            <a:pPr>
              <a:buFont typeface="Wingdings" panose="05000000000000000000" pitchFamily="2" charset="2"/>
              <a:buChar char="§"/>
            </a:pPr>
            <a:r>
              <a:rPr lang="en-US" dirty="0"/>
              <a:t>We decided to outreach to patients by phone, and send letters to those we could not reach. </a:t>
            </a:r>
          </a:p>
        </p:txBody>
      </p:sp>
    </p:spTree>
    <p:extLst>
      <p:ext uri="{BB962C8B-B14F-4D97-AF65-F5344CB8AC3E}">
        <p14:creationId xmlns:p14="http://schemas.microsoft.com/office/powerpoint/2010/main" val="38355803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May 2016</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a:t>Number of patients assigned to our practice aged 50-75 = </a:t>
            </a:r>
            <a:r>
              <a:rPr lang="en-US" dirty="0">
                <a:solidFill>
                  <a:srgbClr val="FF0000"/>
                </a:solidFill>
              </a:rPr>
              <a:t>1146 </a:t>
            </a:r>
            <a:r>
              <a:rPr lang="en-US" b="1" i="1" dirty="0">
                <a:solidFill>
                  <a:schemeClr val="bg1">
                    <a:lumMod val="65000"/>
                  </a:schemeClr>
                </a:solidFill>
              </a:rPr>
              <a:t>(1096)</a:t>
            </a:r>
          </a:p>
          <a:p>
            <a:pPr>
              <a:buFont typeface="Wingdings" panose="05000000000000000000" pitchFamily="2" charset="2"/>
              <a:buChar char="§"/>
            </a:pPr>
            <a:r>
              <a:rPr lang="en-US" dirty="0"/>
              <a:t>Number of patients with up to date colorectal screening = </a:t>
            </a:r>
            <a:r>
              <a:rPr lang="en-US" dirty="0">
                <a:solidFill>
                  <a:srgbClr val="FF0000"/>
                </a:solidFill>
              </a:rPr>
              <a:t>839 </a:t>
            </a:r>
            <a:r>
              <a:rPr lang="en-US" b="1" i="1" dirty="0">
                <a:solidFill>
                  <a:schemeClr val="bg1">
                    <a:lumMod val="65000"/>
                  </a:schemeClr>
                </a:solidFill>
              </a:rPr>
              <a:t>(733)</a:t>
            </a:r>
          </a:p>
          <a:p>
            <a:pPr>
              <a:buFont typeface="Wingdings" panose="05000000000000000000" pitchFamily="2" charset="2"/>
              <a:buChar char="§"/>
            </a:pPr>
            <a:r>
              <a:rPr lang="en-US" dirty="0"/>
              <a:t>Percentage of patients with up to date colorectal screening on file = </a:t>
            </a:r>
            <a:r>
              <a:rPr lang="en-US" dirty="0">
                <a:solidFill>
                  <a:srgbClr val="FF0000"/>
                </a:solidFill>
              </a:rPr>
              <a:t>73% </a:t>
            </a:r>
            <a:r>
              <a:rPr lang="en-US" b="1" i="1" dirty="0">
                <a:solidFill>
                  <a:schemeClr val="bg1">
                    <a:lumMod val="65000"/>
                  </a:schemeClr>
                </a:solidFill>
              </a:rPr>
              <a:t>(67%)</a:t>
            </a:r>
          </a:p>
          <a:p>
            <a:endParaRPr lang="en-US" dirty="0"/>
          </a:p>
        </p:txBody>
      </p:sp>
    </p:spTree>
    <p:extLst>
      <p:ext uri="{BB962C8B-B14F-4D97-AF65-F5344CB8AC3E}">
        <p14:creationId xmlns:p14="http://schemas.microsoft.com/office/powerpoint/2010/main" val="27604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How to </a:t>
            </a:r>
            <a:r>
              <a:rPr lang="en-US" b="1" i="1" dirty="0"/>
              <a:t>KEEP IT GOING</a:t>
            </a:r>
            <a:r>
              <a:rPr lang="en-US" b="1" dirty="0"/>
              <a:t>!	</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175891" y="3155061"/>
            <a:ext cx="4591050" cy="278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sz="quarter" idx="4294967295"/>
          </p:nvPr>
        </p:nvSpPr>
        <p:spPr>
          <a:xfrm>
            <a:off x="1071563" y="1690688"/>
            <a:ext cx="8072437" cy="2057400"/>
          </a:xfrm>
        </p:spPr>
        <p:txBody>
          <a:bodyPr>
            <a:normAutofit/>
          </a:bodyPr>
          <a:lstStyle/>
          <a:p>
            <a:pPr>
              <a:buFont typeface="Wingdings" panose="05000000000000000000" pitchFamily="2" charset="2"/>
              <a:buChar char="§"/>
            </a:pPr>
            <a:r>
              <a:rPr lang="en-US" sz="2800" dirty="0"/>
              <a:t>Share the data</a:t>
            </a:r>
          </a:p>
          <a:p>
            <a:pPr>
              <a:buFont typeface="Wingdings" panose="05000000000000000000" pitchFamily="2" charset="2"/>
              <a:buChar char="§"/>
            </a:pPr>
            <a:r>
              <a:rPr lang="en-US" sz="2800" dirty="0"/>
              <a:t>Celebrate success</a:t>
            </a:r>
          </a:p>
          <a:p>
            <a:pPr>
              <a:buFont typeface="Wingdings" panose="05000000000000000000" pitchFamily="2" charset="2"/>
              <a:buChar char="§"/>
            </a:pPr>
            <a:r>
              <a:rPr lang="en-US" sz="2800" dirty="0"/>
              <a:t>Always look to improve</a:t>
            </a:r>
          </a:p>
        </p:txBody>
      </p:sp>
    </p:spTree>
    <p:extLst>
      <p:ext uri="{BB962C8B-B14F-4D97-AF65-F5344CB8AC3E}">
        <p14:creationId xmlns:p14="http://schemas.microsoft.com/office/powerpoint/2010/main" val="36698316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553" y="2038604"/>
            <a:ext cx="7772400" cy="1362075"/>
          </a:xfrm>
        </p:spPr>
        <p:txBody>
          <a:bodyPr/>
          <a:lstStyle/>
          <a:p>
            <a:r>
              <a:rPr lang="en-US" b="1" dirty="0"/>
              <a:t>Getting Started</a:t>
            </a:r>
            <a:br>
              <a:rPr lang="en-US" b="1" dirty="0"/>
            </a:br>
            <a:r>
              <a:rPr lang="en-US" sz="3200" b="1" dirty="0"/>
              <a:t> - </a:t>
            </a:r>
            <a:r>
              <a:rPr lang="en-US" sz="3200" b="1" i="1" dirty="0"/>
              <a:t>Marguerite </a:t>
            </a:r>
            <a:r>
              <a:rPr lang="en-US" sz="3200" b="1" i="1" dirty="0" err="1"/>
              <a:t>Herrie</a:t>
            </a:r>
            <a:r>
              <a:rPr lang="en-US" sz="3200" b="1" i="1" dirty="0"/>
              <a:t/>
            </a:r>
            <a:br>
              <a:rPr lang="en-US" sz="3200" b="1" i="1" dirty="0"/>
            </a:br>
            <a:r>
              <a:rPr lang="en-US" sz="3200" b="1" i="1" dirty="0"/>
              <a:t> - Judy Ling</a:t>
            </a:r>
            <a:endParaRPr lang="en-US" sz="3200" b="1" dirty="0"/>
          </a:p>
        </p:txBody>
      </p:sp>
      <p:sp>
        <p:nvSpPr>
          <p:cNvPr id="3" name="Text Placeholder 2"/>
          <p:cNvSpPr>
            <a:spLocks noGrp="1"/>
          </p:cNvSpPr>
          <p:nvPr>
            <p:ph type="body" idx="1"/>
          </p:nvPr>
        </p:nvSpPr>
        <p:spPr>
          <a:xfrm>
            <a:off x="731457" y="3921697"/>
            <a:ext cx="7772400" cy="1500187"/>
          </a:xfrm>
        </p:spPr>
        <p:txBody>
          <a:bodyPr/>
          <a:lstStyle/>
          <a:p>
            <a:pPr algn="r"/>
            <a:r>
              <a:rPr lang="en-US" dirty="0"/>
              <a:t>Start Time: 8:30 am</a:t>
            </a:r>
          </a:p>
          <a:p>
            <a:pPr algn="r"/>
            <a:r>
              <a:rPr lang="en-US" dirty="0"/>
              <a:t>Teach Time: 20 min</a:t>
            </a:r>
          </a:p>
          <a:p>
            <a:pPr algn="r"/>
            <a:r>
              <a:rPr lang="en-US" dirty="0"/>
              <a:t>Breakout time: 20 min</a:t>
            </a:r>
          </a:p>
        </p:txBody>
      </p:sp>
      <p:sp>
        <p:nvSpPr>
          <p:cNvPr id="4" name="Slide Number Placeholder 3"/>
          <p:cNvSpPr>
            <a:spLocks noGrp="1"/>
          </p:cNvSpPr>
          <p:nvPr>
            <p:ph type="sldNum" sz="quarter" idx="12"/>
          </p:nvPr>
        </p:nvSpPr>
        <p:spPr/>
        <p:txBody>
          <a:bodyPr/>
          <a:lstStyle/>
          <a:p>
            <a:fld id="{70A743B7-4783-42B4-A417-17CDBD9DB73F}" type="slidenum">
              <a:rPr lang="en-US" smtClean="0"/>
              <a:t>23</a:t>
            </a:fld>
            <a:endParaRPr lang="en-US" dirty="0"/>
          </a:p>
        </p:txBody>
      </p:sp>
      <p:sp>
        <p:nvSpPr>
          <p:cNvPr id="5" name="TextBox 4"/>
          <p:cNvSpPr txBox="1"/>
          <p:nvPr/>
        </p:nvSpPr>
        <p:spPr>
          <a:xfrm>
            <a:off x="6937131" y="237392"/>
            <a:ext cx="1705707" cy="369332"/>
          </a:xfrm>
          <a:prstGeom prst="rect">
            <a:avLst/>
          </a:prstGeom>
          <a:noFill/>
        </p:spPr>
        <p:txBody>
          <a:bodyPr wrap="square" rtlCol="0">
            <a:spAutoFit/>
          </a:bodyPr>
          <a:lstStyle/>
          <a:p>
            <a:pPr algn="ctr"/>
            <a:r>
              <a:rPr lang="en-US" b="1" dirty="0">
                <a:solidFill>
                  <a:srgbClr val="0070C0"/>
                </a:solidFill>
              </a:rPr>
              <a:t>Judy</a:t>
            </a:r>
          </a:p>
        </p:txBody>
      </p:sp>
    </p:spTree>
    <p:extLst>
      <p:ext uri="{BB962C8B-B14F-4D97-AF65-F5344CB8AC3E}">
        <p14:creationId xmlns:p14="http://schemas.microsoft.com/office/powerpoint/2010/main" val="40347538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Getting Started Topics</a:t>
            </a:r>
          </a:p>
        </p:txBody>
      </p:sp>
      <p:sp>
        <p:nvSpPr>
          <p:cNvPr id="3" name="Content Placeholder 2"/>
          <p:cNvSpPr>
            <a:spLocks noGrp="1"/>
          </p:cNvSpPr>
          <p:nvPr>
            <p:ph idx="1"/>
          </p:nvPr>
        </p:nvSpPr>
        <p:spPr/>
        <p:txBody>
          <a:bodyPr>
            <a:normAutofit fontScale="70000" lnSpcReduction="20000"/>
          </a:bodyPr>
          <a:lstStyle/>
          <a:p>
            <a:pPr>
              <a:buFont typeface="Wingdings" panose="05000000000000000000" pitchFamily="2" charset="2"/>
              <a:buChar char="§"/>
            </a:pPr>
            <a:r>
              <a:rPr lang="en-US" u="sng" dirty="0"/>
              <a:t>Marguerite</a:t>
            </a:r>
            <a:r>
              <a:rPr lang="en-US" dirty="0"/>
              <a:t> </a:t>
            </a:r>
          </a:p>
          <a:p>
            <a:pPr>
              <a:buFont typeface="Wingdings" panose="05000000000000000000" pitchFamily="2" charset="2"/>
              <a:buChar char="§"/>
            </a:pPr>
            <a:r>
              <a:rPr lang="en-US" dirty="0"/>
              <a:t>Selecting an improvement topic</a:t>
            </a:r>
          </a:p>
          <a:p>
            <a:pPr>
              <a:buFont typeface="Wingdings" panose="05000000000000000000" pitchFamily="2" charset="2"/>
              <a:buChar char="§"/>
            </a:pPr>
            <a:r>
              <a:rPr lang="en-US" dirty="0"/>
              <a:t>Assembling a team</a:t>
            </a:r>
          </a:p>
          <a:p>
            <a:pPr>
              <a:buFont typeface="Wingdings" panose="05000000000000000000" pitchFamily="2" charset="2"/>
              <a:buChar char="§"/>
            </a:pPr>
            <a:r>
              <a:rPr lang="en-US" dirty="0"/>
              <a:t>Just enough data</a:t>
            </a:r>
          </a:p>
          <a:p>
            <a:pPr>
              <a:buFont typeface="Wingdings" panose="05000000000000000000" pitchFamily="2" charset="2"/>
              <a:buChar char="§"/>
            </a:pPr>
            <a:r>
              <a:rPr lang="en-US" dirty="0"/>
              <a:t>Parking lot for ideas – facilitate letting go</a:t>
            </a:r>
          </a:p>
          <a:p>
            <a:pPr>
              <a:buFont typeface="Wingdings" panose="05000000000000000000" pitchFamily="2" charset="2"/>
              <a:buChar char="§"/>
            </a:pPr>
            <a:endParaRPr lang="en-US" sz="1200" u="sng" dirty="0"/>
          </a:p>
          <a:p>
            <a:pPr>
              <a:buFont typeface="Wingdings" panose="05000000000000000000" pitchFamily="2" charset="2"/>
              <a:buChar char="§"/>
            </a:pPr>
            <a:r>
              <a:rPr lang="en-US" u="sng" dirty="0"/>
              <a:t>Judy</a:t>
            </a:r>
          </a:p>
          <a:p>
            <a:pPr>
              <a:buFont typeface="Wingdings" panose="05000000000000000000" pitchFamily="2" charset="2"/>
              <a:buChar char="§"/>
            </a:pPr>
            <a:r>
              <a:rPr lang="en-US" dirty="0"/>
              <a:t>Why use the Model for Improvement</a:t>
            </a:r>
          </a:p>
          <a:p>
            <a:pPr lvl="1">
              <a:buFont typeface="Wingdings" panose="05000000000000000000" pitchFamily="2" charset="2"/>
              <a:buChar char="§"/>
            </a:pPr>
            <a:r>
              <a:rPr lang="en-US" dirty="0"/>
              <a:t>Goal/measurement driven</a:t>
            </a:r>
          </a:p>
          <a:p>
            <a:pPr>
              <a:buFont typeface="Wingdings" panose="05000000000000000000" pitchFamily="2" charset="2"/>
              <a:buChar char="§"/>
            </a:pPr>
            <a:r>
              <a:rPr lang="en-US" dirty="0"/>
              <a:t>Finding time</a:t>
            </a:r>
          </a:p>
          <a:p>
            <a:pPr>
              <a:buFont typeface="Wingdings" panose="05000000000000000000" pitchFamily="2" charset="2"/>
              <a:buChar char="§"/>
            </a:pPr>
            <a:r>
              <a:rPr lang="en-US" dirty="0"/>
              <a:t>The importance of Team / Leadership / Data</a:t>
            </a:r>
          </a:p>
          <a:p>
            <a:pPr>
              <a:buFont typeface="Wingdings" panose="05000000000000000000" pitchFamily="2" charset="2"/>
              <a:buChar char="§"/>
            </a:pPr>
            <a:r>
              <a:rPr lang="en-US" dirty="0"/>
              <a:t>Team empowerment = joy</a:t>
            </a:r>
          </a:p>
        </p:txBody>
      </p:sp>
      <p:sp>
        <p:nvSpPr>
          <p:cNvPr id="4" name="Slide Number Placeholder 3"/>
          <p:cNvSpPr>
            <a:spLocks noGrp="1"/>
          </p:cNvSpPr>
          <p:nvPr>
            <p:ph type="sldNum" sz="quarter" idx="12"/>
          </p:nvPr>
        </p:nvSpPr>
        <p:spPr/>
        <p:txBody>
          <a:bodyPr/>
          <a:lstStyle/>
          <a:p>
            <a:fld id="{70A743B7-4783-42B4-A417-17CDBD9DB73F}" type="slidenum">
              <a:rPr lang="en-US" smtClean="0"/>
              <a:t>24</a:t>
            </a:fld>
            <a:endParaRPr lang="en-US"/>
          </a:p>
        </p:txBody>
      </p:sp>
      <p:sp>
        <p:nvSpPr>
          <p:cNvPr id="5" name="TextBox 4"/>
          <p:cNvSpPr txBox="1"/>
          <p:nvPr/>
        </p:nvSpPr>
        <p:spPr>
          <a:xfrm>
            <a:off x="6937131" y="237392"/>
            <a:ext cx="1705707" cy="369332"/>
          </a:xfrm>
          <a:prstGeom prst="rect">
            <a:avLst/>
          </a:prstGeom>
          <a:noFill/>
        </p:spPr>
        <p:txBody>
          <a:bodyPr wrap="square" rtlCol="0">
            <a:spAutoFit/>
          </a:bodyPr>
          <a:lstStyle/>
          <a:p>
            <a:pPr algn="ctr"/>
            <a:r>
              <a:rPr lang="en-US" b="1" dirty="0">
                <a:solidFill>
                  <a:srgbClr val="0070C0"/>
                </a:solidFill>
              </a:rPr>
              <a:t>Judy</a:t>
            </a:r>
          </a:p>
        </p:txBody>
      </p:sp>
    </p:spTree>
    <p:extLst>
      <p:ext uri="{BB962C8B-B14F-4D97-AF65-F5344CB8AC3E}">
        <p14:creationId xmlns:p14="http://schemas.microsoft.com/office/powerpoint/2010/main" val="463284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Selecting the Topic</a:t>
            </a:r>
          </a:p>
        </p:txBody>
      </p:sp>
      <p:sp>
        <p:nvSpPr>
          <p:cNvPr id="3" name="Content Placeholder 2"/>
          <p:cNvSpPr>
            <a:spLocks noGrp="1"/>
          </p:cNvSpPr>
          <p:nvPr>
            <p:ph idx="1"/>
          </p:nvPr>
        </p:nvSpPr>
        <p:spPr/>
        <p:txBody>
          <a:bodyPr>
            <a:normAutofit fontScale="70000" lnSpcReduction="20000"/>
          </a:bodyPr>
          <a:lstStyle/>
          <a:p>
            <a:pPr>
              <a:buFont typeface="Wingdings" panose="05000000000000000000" pitchFamily="2" charset="2"/>
              <a:buChar char="§"/>
            </a:pPr>
            <a:r>
              <a:rPr lang="en-US" dirty="0"/>
              <a:t>What keeps you up at night?</a:t>
            </a:r>
          </a:p>
          <a:p>
            <a:pPr lvl="1">
              <a:buFont typeface="Wingdings" panose="05000000000000000000" pitchFamily="2" charset="2"/>
              <a:buChar char="§"/>
            </a:pPr>
            <a:r>
              <a:rPr lang="en-US" dirty="0"/>
              <a:t>Focus on what is most worrisome, not necessarily the biggest issue.</a:t>
            </a:r>
          </a:p>
          <a:p>
            <a:pPr lvl="1">
              <a:buFont typeface="Wingdings" panose="05000000000000000000" pitchFamily="2" charset="2"/>
              <a:buChar char="§"/>
            </a:pPr>
            <a:endParaRPr lang="en-US" sz="1100" dirty="0"/>
          </a:p>
          <a:p>
            <a:pPr>
              <a:buFont typeface="Wingdings" panose="05000000000000000000" pitchFamily="2" charset="2"/>
              <a:buChar char="§"/>
            </a:pPr>
            <a:r>
              <a:rPr lang="en-US" dirty="0"/>
              <a:t>What change would help you sleep better?</a:t>
            </a:r>
          </a:p>
          <a:p>
            <a:pPr lvl="1">
              <a:buFont typeface="Wingdings" panose="05000000000000000000" pitchFamily="2" charset="2"/>
              <a:buChar char="§"/>
            </a:pPr>
            <a:r>
              <a:rPr lang="en-US" dirty="0"/>
              <a:t>Obtain input and build consensus among stakeholders.</a:t>
            </a:r>
          </a:p>
          <a:p>
            <a:pPr lvl="1">
              <a:buFont typeface="Wingdings" panose="05000000000000000000" pitchFamily="2" charset="2"/>
              <a:buChar char="§"/>
            </a:pPr>
            <a:r>
              <a:rPr lang="en-US" dirty="0"/>
              <a:t>Once selected, test the topic by following the flow.  	Where does the process fall apart?</a:t>
            </a:r>
          </a:p>
          <a:p>
            <a:pPr lvl="2">
              <a:buFont typeface="Wingdings" panose="05000000000000000000" pitchFamily="2" charset="2"/>
              <a:buChar char="§"/>
            </a:pPr>
            <a:r>
              <a:rPr lang="en-US" sz="2400" dirty="0"/>
              <a:t>What are the barriers that we need to overcome?</a:t>
            </a:r>
          </a:p>
          <a:p>
            <a:pPr lvl="2">
              <a:buFont typeface="Wingdings" panose="05000000000000000000" pitchFamily="2" charset="2"/>
              <a:buChar char="§"/>
            </a:pPr>
            <a:r>
              <a:rPr lang="en-US" sz="2400" dirty="0"/>
              <a:t>What does improvement look like?</a:t>
            </a:r>
          </a:p>
          <a:p>
            <a:pPr lvl="1">
              <a:buFont typeface="Wingdings" panose="05000000000000000000" pitchFamily="2" charset="2"/>
              <a:buChar char="§"/>
            </a:pPr>
            <a:r>
              <a:rPr lang="en-US" dirty="0"/>
              <a:t>Narrow the scope until the project is manageable.</a:t>
            </a:r>
          </a:p>
          <a:p>
            <a:pPr lvl="1">
              <a:buFont typeface="Wingdings" panose="05000000000000000000" pitchFamily="2" charset="2"/>
              <a:buChar char="§"/>
            </a:pPr>
            <a:endParaRPr lang="en-US" sz="1100" dirty="0"/>
          </a:p>
          <a:p>
            <a:pPr>
              <a:buFont typeface="Wingdings" panose="05000000000000000000" pitchFamily="2" charset="2"/>
              <a:buChar char="§"/>
            </a:pPr>
            <a:r>
              <a:rPr lang="en-US" dirty="0"/>
              <a:t>AIM – develop the AIM statement.  (what will we accomplish by when?)</a:t>
            </a:r>
          </a:p>
        </p:txBody>
      </p:sp>
      <p:sp>
        <p:nvSpPr>
          <p:cNvPr id="4" name="Slide Number Placeholder 3"/>
          <p:cNvSpPr>
            <a:spLocks noGrp="1"/>
          </p:cNvSpPr>
          <p:nvPr>
            <p:ph type="sldNum" sz="quarter" idx="12"/>
          </p:nvPr>
        </p:nvSpPr>
        <p:spPr/>
        <p:txBody>
          <a:bodyPr/>
          <a:lstStyle/>
          <a:p>
            <a:fld id="{70A743B7-4783-42B4-A417-17CDBD9DB73F}" type="slidenum">
              <a:rPr lang="en-US" smtClean="0"/>
              <a:pPr/>
              <a:t>25</a:t>
            </a:fld>
            <a:endParaRPr lang="en-US"/>
          </a:p>
        </p:txBody>
      </p:sp>
      <p:sp>
        <p:nvSpPr>
          <p:cNvPr id="5" name="TextBox 4"/>
          <p:cNvSpPr txBox="1"/>
          <p:nvPr/>
        </p:nvSpPr>
        <p:spPr>
          <a:xfrm>
            <a:off x="7376746" y="365126"/>
            <a:ext cx="1238609" cy="369332"/>
          </a:xfrm>
          <a:prstGeom prst="rect">
            <a:avLst/>
          </a:prstGeom>
          <a:noFill/>
        </p:spPr>
        <p:txBody>
          <a:bodyPr wrap="none" rtlCol="0">
            <a:spAutoFit/>
          </a:bodyPr>
          <a:lstStyle/>
          <a:p>
            <a:r>
              <a:rPr lang="en-US">
                <a:solidFill>
                  <a:srgbClr val="0070C0"/>
                </a:solidFill>
              </a:rPr>
              <a:t>Marguerite</a:t>
            </a:r>
          </a:p>
        </p:txBody>
      </p:sp>
    </p:spTree>
    <p:extLst>
      <p:ext uri="{BB962C8B-B14F-4D97-AF65-F5344CB8AC3E}">
        <p14:creationId xmlns:p14="http://schemas.microsoft.com/office/powerpoint/2010/main" val="31596119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Assembling a Team</a:t>
            </a:r>
          </a:p>
        </p:txBody>
      </p:sp>
      <p:sp>
        <p:nvSpPr>
          <p:cNvPr id="3" name="Content Placeholder 2"/>
          <p:cNvSpPr>
            <a:spLocks noGrp="1"/>
          </p:cNvSpPr>
          <p:nvPr>
            <p:ph idx="1"/>
          </p:nvPr>
        </p:nvSpPr>
        <p:spPr/>
        <p:txBody>
          <a:bodyPr>
            <a:normAutofit fontScale="70000" lnSpcReduction="20000"/>
          </a:bodyPr>
          <a:lstStyle/>
          <a:p>
            <a:pPr>
              <a:buFont typeface="Wingdings" panose="05000000000000000000" pitchFamily="2" charset="2"/>
              <a:buChar char="§"/>
            </a:pPr>
            <a:r>
              <a:rPr lang="en-US" dirty="0"/>
              <a:t>Who are our stakeholders/customers?</a:t>
            </a:r>
          </a:p>
          <a:p>
            <a:pPr lvl="1">
              <a:buFont typeface="Wingdings" panose="05000000000000000000" pitchFamily="2" charset="2"/>
              <a:buChar char="§"/>
            </a:pPr>
            <a:r>
              <a:rPr lang="en-US" dirty="0"/>
              <a:t>Staff</a:t>
            </a:r>
          </a:p>
          <a:p>
            <a:pPr lvl="1">
              <a:buFont typeface="Wingdings" panose="05000000000000000000" pitchFamily="2" charset="2"/>
              <a:buChar char="§"/>
            </a:pPr>
            <a:r>
              <a:rPr lang="en-US" dirty="0"/>
              <a:t>Providers</a:t>
            </a:r>
          </a:p>
          <a:p>
            <a:pPr lvl="1">
              <a:buFont typeface="Wingdings" panose="05000000000000000000" pitchFamily="2" charset="2"/>
              <a:buChar char="§"/>
            </a:pPr>
            <a:r>
              <a:rPr lang="en-US" dirty="0"/>
              <a:t>Vendors</a:t>
            </a:r>
          </a:p>
          <a:p>
            <a:pPr lvl="1">
              <a:buFont typeface="Wingdings" panose="05000000000000000000" pitchFamily="2" charset="2"/>
              <a:buChar char="§"/>
            </a:pPr>
            <a:r>
              <a:rPr lang="en-US" dirty="0"/>
              <a:t>Hospital departments</a:t>
            </a:r>
          </a:p>
          <a:p>
            <a:pPr lvl="1">
              <a:buFont typeface="Wingdings" panose="05000000000000000000" pitchFamily="2" charset="2"/>
              <a:buChar char="§"/>
            </a:pPr>
            <a:r>
              <a:rPr lang="en-US" dirty="0"/>
              <a:t>Other</a:t>
            </a:r>
          </a:p>
          <a:p>
            <a:pPr lvl="1">
              <a:buFont typeface="Wingdings" panose="05000000000000000000" pitchFamily="2" charset="2"/>
              <a:buChar char="§"/>
            </a:pPr>
            <a:r>
              <a:rPr lang="en-US" b="1" dirty="0"/>
              <a:t>Patients</a:t>
            </a:r>
          </a:p>
          <a:p>
            <a:pPr lvl="1">
              <a:buFont typeface="Wingdings" panose="05000000000000000000" pitchFamily="2" charset="2"/>
              <a:buChar char="§"/>
            </a:pPr>
            <a:endParaRPr lang="en-US" b="1" dirty="0"/>
          </a:p>
          <a:p>
            <a:pPr>
              <a:buFont typeface="Wingdings" panose="05000000000000000000" pitchFamily="2" charset="2"/>
              <a:buChar char="§"/>
            </a:pPr>
            <a:r>
              <a:rPr lang="en-US" dirty="0"/>
              <a:t>Team members selected should have a stake in the improvement and be able to contribute to the process improvement. </a:t>
            </a:r>
          </a:p>
          <a:p>
            <a:pPr lvl="1">
              <a:buFont typeface="Wingdings" panose="05000000000000000000" pitchFamily="2" charset="2"/>
              <a:buChar char="§"/>
            </a:pPr>
            <a:endParaRPr lang="en-US" dirty="0"/>
          </a:p>
          <a:p>
            <a:pPr>
              <a:buFont typeface="Wingdings" panose="05000000000000000000" pitchFamily="2" charset="2"/>
              <a:buChar char="§"/>
            </a:pPr>
            <a:r>
              <a:rPr lang="en-US" dirty="0"/>
              <a:t>Consultants have expertise to help with parts of the process.</a:t>
            </a:r>
          </a:p>
        </p:txBody>
      </p:sp>
      <p:sp>
        <p:nvSpPr>
          <p:cNvPr id="4" name="Slide Number Placeholder 3"/>
          <p:cNvSpPr>
            <a:spLocks noGrp="1"/>
          </p:cNvSpPr>
          <p:nvPr>
            <p:ph type="sldNum" sz="quarter" idx="12"/>
          </p:nvPr>
        </p:nvSpPr>
        <p:spPr/>
        <p:txBody>
          <a:bodyPr/>
          <a:lstStyle/>
          <a:p>
            <a:fld id="{70A743B7-4783-42B4-A417-17CDBD9DB73F}" type="slidenum">
              <a:rPr lang="en-US" smtClean="0"/>
              <a:pPr/>
              <a:t>26</a:t>
            </a:fld>
            <a:endParaRPr lang="en-US"/>
          </a:p>
        </p:txBody>
      </p:sp>
      <p:sp>
        <p:nvSpPr>
          <p:cNvPr id="5" name="TextBox 4"/>
          <p:cNvSpPr txBox="1"/>
          <p:nvPr/>
        </p:nvSpPr>
        <p:spPr>
          <a:xfrm>
            <a:off x="7376746" y="365126"/>
            <a:ext cx="1238609" cy="369332"/>
          </a:xfrm>
          <a:prstGeom prst="rect">
            <a:avLst/>
          </a:prstGeom>
          <a:noFill/>
        </p:spPr>
        <p:txBody>
          <a:bodyPr wrap="none" rtlCol="0">
            <a:spAutoFit/>
          </a:bodyPr>
          <a:lstStyle/>
          <a:p>
            <a:r>
              <a:rPr lang="en-US">
                <a:solidFill>
                  <a:srgbClr val="0070C0"/>
                </a:solidFill>
              </a:rPr>
              <a:t>Marguerite</a:t>
            </a:r>
          </a:p>
        </p:txBody>
      </p:sp>
    </p:spTree>
    <p:extLst>
      <p:ext uri="{BB962C8B-B14F-4D97-AF65-F5344CB8AC3E}">
        <p14:creationId xmlns:p14="http://schemas.microsoft.com/office/powerpoint/2010/main" val="38848787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Just Enough Data</a:t>
            </a:r>
          </a:p>
        </p:txBody>
      </p:sp>
      <p:sp>
        <p:nvSpPr>
          <p:cNvPr id="3" name="Content Placeholder 2"/>
          <p:cNvSpPr>
            <a:spLocks noGrp="1"/>
          </p:cNvSpPr>
          <p:nvPr>
            <p:ph idx="1"/>
          </p:nvPr>
        </p:nvSpPr>
        <p:spPr/>
        <p:txBody>
          <a:bodyPr>
            <a:normAutofit fontScale="77500" lnSpcReduction="20000"/>
          </a:bodyPr>
          <a:lstStyle/>
          <a:p>
            <a:pPr>
              <a:buFont typeface="Wingdings" panose="05000000000000000000" pitchFamily="2" charset="2"/>
              <a:buChar char="§"/>
            </a:pPr>
            <a:r>
              <a:rPr lang="en-US" dirty="0"/>
              <a:t>Decide on data to collect to determine how you are doing.</a:t>
            </a:r>
          </a:p>
          <a:p>
            <a:pPr lvl="1">
              <a:buFont typeface="Wingdings" panose="05000000000000000000" pitchFamily="2" charset="2"/>
              <a:buChar char="§"/>
            </a:pPr>
            <a:r>
              <a:rPr lang="en-US" dirty="0"/>
              <a:t>What should we collect along the way?</a:t>
            </a:r>
          </a:p>
          <a:p>
            <a:pPr lvl="1">
              <a:buFont typeface="Wingdings" panose="05000000000000000000" pitchFamily="2" charset="2"/>
              <a:buChar char="§"/>
            </a:pPr>
            <a:r>
              <a:rPr lang="en-US" dirty="0"/>
              <a:t>Is the data easily accessible and does everyone understand what you are measuring.</a:t>
            </a:r>
          </a:p>
          <a:p>
            <a:pPr lvl="1">
              <a:buFont typeface="Wingdings" panose="05000000000000000000" pitchFamily="2" charset="2"/>
              <a:buChar char="§"/>
            </a:pPr>
            <a:endParaRPr lang="en-US" sz="1000" dirty="0"/>
          </a:p>
          <a:p>
            <a:pPr>
              <a:buFont typeface="Wingdings" panose="05000000000000000000" pitchFamily="2" charset="2"/>
              <a:buChar char="§"/>
            </a:pPr>
            <a:r>
              <a:rPr lang="en-US" dirty="0"/>
              <a:t>Remove or manage barriers to keep the process flowing</a:t>
            </a:r>
          </a:p>
          <a:p>
            <a:pPr>
              <a:buFont typeface="Wingdings" panose="05000000000000000000" pitchFamily="2" charset="2"/>
              <a:buChar char="§"/>
            </a:pPr>
            <a:endParaRPr lang="en-US" sz="1000" dirty="0"/>
          </a:p>
          <a:p>
            <a:pPr>
              <a:buFont typeface="Wingdings" panose="05000000000000000000" pitchFamily="2" charset="2"/>
              <a:buChar char="§"/>
            </a:pPr>
            <a:r>
              <a:rPr lang="en-US" dirty="0"/>
              <a:t>Determine the measurement for success.</a:t>
            </a:r>
          </a:p>
          <a:p>
            <a:pPr lvl="1">
              <a:buFont typeface="Wingdings" panose="05000000000000000000" pitchFamily="2" charset="2"/>
              <a:buChar char="§"/>
            </a:pPr>
            <a:r>
              <a:rPr lang="en-US" dirty="0"/>
              <a:t>Define the numerator and denominator.   </a:t>
            </a:r>
          </a:p>
          <a:p>
            <a:pPr lvl="1">
              <a:buFont typeface="Wingdings" panose="05000000000000000000" pitchFamily="2" charset="2"/>
              <a:buChar char="§"/>
            </a:pPr>
            <a:r>
              <a:rPr lang="en-US" dirty="0"/>
              <a:t>Determine the frequency and interim goals.</a:t>
            </a:r>
          </a:p>
          <a:p>
            <a:pPr lvl="1">
              <a:buFont typeface="Wingdings" panose="05000000000000000000" pitchFamily="2" charset="2"/>
              <a:buChar char="§"/>
            </a:pPr>
            <a:r>
              <a:rPr lang="en-US" dirty="0"/>
              <a:t>Are we succeeding or should the process be revisited?</a:t>
            </a:r>
          </a:p>
        </p:txBody>
      </p:sp>
      <p:sp>
        <p:nvSpPr>
          <p:cNvPr id="4" name="Slide Number Placeholder 3"/>
          <p:cNvSpPr>
            <a:spLocks noGrp="1"/>
          </p:cNvSpPr>
          <p:nvPr>
            <p:ph type="sldNum" sz="quarter" idx="12"/>
          </p:nvPr>
        </p:nvSpPr>
        <p:spPr/>
        <p:txBody>
          <a:bodyPr/>
          <a:lstStyle/>
          <a:p>
            <a:fld id="{70A743B7-4783-42B4-A417-17CDBD9DB73F}" type="slidenum">
              <a:rPr lang="en-US" smtClean="0"/>
              <a:pPr/>
              <a:t>27</a:t>
            </a:fld>
            <a:endParaRPr lang="en-US"/>
          </a:p>
        </p:txBody>
      </p:sp>
      <p:sp>
        <p:nvSpPr>
          <p:cNvPr id="5" name="TextBox 4"/>
          <p:cNvSpPr txBox="1"/>
          <p:nvPr/>
        </p:nvSpPr>
        <p:spPr>
          <a:xfrm>
            <a:off x="7376746" y="365126"/>
            <a:ext cx="1238609" cy="369332"/>
          </a:xfrm>
          <a:prstGeom prst="rect">
            <a:avLst/>
          </a:prstGeom>
          <a:noFill/>
        </p:spPr>
        <p:txBody>
          <a:bodyPr wrap="none" rtlCol="0">
            <a:spAutoFit/>
          </a:bodyPr>
          <a:lstStyle/>
          <a:p>
            <a:r>
              <a:rPr lang="en-US">
                <a:solidFill>
                  <a:srgbClr val="0070C0"/>
                </a:solidFill>
              </a:rPr>
              <a:t>Marguerite</a:t>
            </a:r>
          </a:p>
        </p:txBody>
      </p:sp>
    </p:spTree>
    <p:extLst>
      <p:ext uri="{BB962C8B-B14F-4D97-AF65-F5344CB8AC3E}">
        <p14:creationId xmlns:p14="http://schemas.microsoft.com/office/powerpoint/2010/main" val="27520710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Parking Lot for Ideas</a:t>
            </a:r>
          </a:p>
        </p:txBody>
      </p:sp>
      <p:sp>
        <p:nvSpPr>
          <p:cNvPr id="3" name="Content Placeholder 2"/>
          <p:cNvSpPr>
            <a:spLocks noGrp="1"/>
          </p:cNvSpPr>
          <p:nvPr>
            <p:ph idx="1"/>
          </p:nvPr>
        </p:nvSpPr>
        <p:spPr>
          <a:xfrm>
            <a:off x="594360" y="1551432"/>
            <a:ext cx="7772400" cy="3867150"/>
          </a:xfrm>
        </p:spPr>
        <p:txBody>
          <a:bodyPr/>
          <a:lstStyle/>
          <a:p>
            <a:pPr>
              <a:buNone/>
            </a:pPr>
            <a:endParaRPr lang="en-US" dirty="0"/>
          </a:p>
          <a:p>
            <a:pPr>
              <a:buNone/>
            </a:pPr>
            <a:r>
              <a:rPr lang="en-US" dirty="0"/>
              <a:t>Creating a list of other ideas and opportunities for improvement as they arise is an important part of the process.   </a:t>
            </a:r>
            <a:endParaRPr lang="en-US" dirty="0" smtClean="0"/>
          </a:p>
          <a:p>
            <a:pPr marL="457200" lvl="1" indent="0">
              <a:buNone/>
            </a:pPr>
            <a:endParaRPr lang="en-US" dirty="0" smtClean="0"/>
          </a:p>
          <a:p>
            <a:pPr lvl="1">
              <a:buFont typeface="Wingdings" panose="05000000000000000000" pitchFamily="2" charset="2"/>
              <a:buChar char="§"/>
            </a:pPr>
            <a:r>
              <a:rPr lang="en-US" sz="2400" dirty="0" smtClean="0"/>
              <a:t>Facilitates </a:t>
            </a:r>
            <a:r>
              <a:rPr lang="en-US" sz="2400" dirty="0"/>
              <a:t>letting go of distracting thoughts.</a:t>
            </a:r>
          </a:p>
          <a:p>
            <a:pPr lvl="1">
              <a:buFont typeface="Wingdings" panose="05000000000000000000" pitchFamily="2" charset="2"/>
              <a:buChar char="§"/>
            </a:pPr>
            <a:r>
              <a:rPr lang="en-US" sz="2400" dirty="0"/>
              <a:t>Generates a list of possible future improvements.</a:t>
            </a:r>
          </a:p>
          <a:p>
            <a:pPr lvl="1">
              <a:buFont typeface="Wingdings" panose="05000000000000000000" pitchFamily="2" charset="2"/>
              <a:buChar char="§"/>
            </a:pPr>
            <a:r>
              <a:rPr lang="en-US" sz="2400" dirty="0"/>
              <a:t>Validates the ideas shared in team meetings and their importance.</a:t>
            </a:r>
          </a:p>
          <a:p>
            <a:pPr lvl="1"/>
            <a:endParaRPr lang="en-US" dirty="0"/>
          </a:p>
          <a:p>
            <a:endParaRPr lang="en-US" dirty="0"/>
          </a:p>
        </p:txBody>
      </p:sp>
      <p:sp>
        <p:nvSpPr>
          <p:cNvPr id="4" name="Slide Number Placeholder 3"/>
          <p:cNvSpPr>
            <a:spLocks noGrp="1"/>
          </p:cNvSpPr>
          <p:nvPr>
            <p:ph type="sldNum" sz="quarter" idx="12"/>
          </p:nvPr>
        </p:nvSpPr>
        <p:spPr/>
        <p:txBody>
          <a:bodyPr/>
          <a:lstStyle/>
          <a:p>
            <a:fld id="{70A743B7-4783-42B4-A417-17CDBD9DB73F}" type="slidenum">
              <a:rPr lang="en-US" smtClean="0"/>
              <a:pPr/>
              <a:t>28</a:t>
            </a:fld>
            <a:endParaRPr lang="en-US"/>
          </a:p>
        </p:txBody>
      </p:sp>
      <p:sp>
        <p:nvSpPr>
          <p:cNvPr id="5" name="TextBox 4"/>
          <p:cNvSpPr txBox="1"/>
          <p:nvPr/>
        </p:nvSpPr>
        <p:spPr>
          <a:xfrm>
            <a:off x="7376746" y="365126"/>
            <a:ext cx="1238609" cy="369332"/>
          </a:xfrm>
          <a:prstGeom prst="rect">
            <a:avLst/>
          </a:prstGeom>
          <a:noFill/>
        </p:spPr>
        <p:txBody>
          <a:bodyPr wrap="none" rtlCol="0">
            <a:spAutoFit/>
          </a:bodyPr>
          <a:lstStyle/>
          <a:p>
            <a:r>
              <a:rPr lang="en-US">
                <a:solidFill>
                  <a:srgbClr val="0070C0"/>
                </a:solidFill>
              </a:rPr>
              <a:t>Marguerite</a:t>
            </a:r>
          </a:p>
        </p:txBody>
      </p:sp>
    </p:spTree>
    <p:extLst>
      <p:ext uri="{BB962C8B-B14F-4D97-AF65-F5344CB8AC3E}">
        <p14:creationId xmlns:p14="http://schemas.microsoft.com/office/powerpoint/2010/main" val="31048885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Using the </a:t>
            </a:r>
            <a:r>
              <a:rPr lang="en-US" b="1" dirty="0" smtClean="0"/>
              <a:t>Model for Improvement </a:t>
            </a:r>
            <a:r>
              <a:rPr lang="en-US" b="1" dirty="0"/>
              <a:t>Framework</a:t>
            </a:r>
          </a:p>
        </p:txBody>
      </p:sp>
      <p:sp>
        <p:nvSpPr>
          <p:cNvPr id="14" name="Slide Number Placeholder 13"/>
          <p:cNvSpPr>
            <a:spLocks noGrp="1"/>
          </p:cNvSpPr>
          <p:nvPr>
            <p:ph type="sldNum" sz="quarter" idx="12"/>
          </p:nvPr>
        </p:nvSpPr>
        <p:spPr/>
        <p:txBody>
          <a:bodyPr/>
          <a:lstStyle/>
          <a:p>
            <a:fld id="{70A743B7-4783-42B4-A417-17CDBD9DB73F}" type="slidenum">
              <a:rPr lang="en-US" smtClean="0"/>
              <a:t>29</a:t>
            </a:fld>
            <a:endParaRPr lang="en-US"/>
          </a:p>
        </p:txBody>
      </p:sp>
      <p:grpSp>
        <p:nvGrpSpPr>
          <p:cNvPr id="4" name="Group 3"/>
          <p:cNvGrpSpPr>
            <a:grpSpLocks/>
          </p:cNvGrpSpPr>
          <p:nvPr/>
        </p:nvGrpSpPr>
        <p:grpSpPr bwMode="auto">
          <a:xfrm>
            <a:off x="221772" y="1690689"/>
            <a:ext cx="3604432" cy="4532879"/>
            <a:chOff x="4308409" y="1371600"/>
            <a:chExt cx="3939990" cy="5327635"/>
          </a:xfrm>
        </p:grpSpPr>
        <p:pic>
          <p:nvPicPr>
            <p:cNvPr id="5" name="Picture 4" descr="http://www.ihi.org/knowledge/PublishingImages/ModelforImprovemen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2904" y="1371600"/>
              <a:ext cx="2289784"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0"/>
            <p:cNvSpPr txBox="1">
              <a:spLocks noChangeArrowheads="1"/>
            </p:cNvSpPr>
            <p:nvPr/>
          </p:nvSpPr>
          <p:spPr bwMode="auto">
            <a:xfrm>
              <a:off x="4719045" y="6400800"/>
              <a:ext cx="3529354" cy="298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folHlink"/>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folHlink"/>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050"/>
                <a:t>Developed by: Associates in Process Improvement</a:t>
              </a:r>
            </a:p>
          </p:txBody>
        </p:sp>
        <p:sp>
          <p:nvSpPr>
            <p:cNvPr id="7" name="TextBox 6"/>
            <p:cNvSpPr txBox="1"/>
            <p:nvPr/>
          </p:nvSpPr>
          <p:spPr>
            <a:xfrm>
              <a:off x="4308409" y="5106096"/>
              <a:ext cx="1388823" cy="542609"/>
            </a:xfrm>
            <a:prstGeom prst="rect">
              <a:avLst/>
            </a:prstGeom>
            <a:noFill/>
          </p:spPr>
          <p:txBody>
            <a:bodyPr wrap="none">
              <a:spAutoFit/>
            </a:bodyPr>
            <a:lstStyle/>
            <a:p>
              <a:pPr>
                <a:defRPr/>
              </a:pPr>
              <a:r>
                <a:rPr lang="en-US" sz="2400" dirty="0">
                  <a:solidFill>
                    <a:schemeClr val="bg1">
                      <a:lumMod val="50000"/>
                    </a:schemeClr>
                  </a:solidFill>
                  <a:latin typeface="Arial" charset="0"/>
                  <a:cs typeface="Arial" charset="0"/>
                </a:rPr>
                <a:t>PDSA =</a:t>
              </a:r>
            </a:p>
          </p:txBody>
        </p:sp>
      </p:grpSp>
      <p:sp>
        <p:nvSpPr>
          <p:cNvPr id="8" name="TextBox 7"/>
          <p:cNvSpPr txBox="1"/>
          <p:nvPr/>
        </p:nvSpPr>
        <p:spPr>
          <a:xfrm>
            <a:off x="3908502" y="1706511"/>
            <a:ext cx="5235498" cy="646331"/>
          </a:xfrm>
          <a:prstGeom prst="rect">
            <a:avLst/>
          </a:prstGeom>
          <a:noFill/>
        </p:spPr>
        <p:txBody>
          <a:bodyPr wrap="square" rtlCol="0">
            <a:spAutoFit/>
          </a:bodyPr>
          <a:lstStyle/>
          <a:p>
            <a:r>
              <a:rPr lang="en-US" dirty="0"/>
              <a:t>Answer what are we improving, how much, by when.</a:t>
            </a:r>
          </a:p>
          <a:p>
            <a:r>
              <a:rPr lang="en-US" i="1" dirty="0"/>
              <a:t>To increase/decrease XXX by ZZ% by YY date.</a:t>
            </a:r>
          </a:p>
        </p:txBody>
      </p:sp>
      <p:sp>
        <p:nvSpPr>
          <p:cNvPr id="9" name="TextBox 8"/>
          <p:cNvSpPr txBox="1"/>
          <p:nvPr/>
        </p:nvSpPr>
        <p:spPr>
          <a:xfrm>
            <a:off x="3908502" y="2445175"/>
            <a:ext cx="4946468" cy="923330"/>
          </a:xfrm>
          <a:prstGeom prst="rect">
            <a:avLst/>
          </a:prstGeom>
          <a:noFill/>
        </p:spPr>
        <p:txBody>
          <a:bodyPr wrap="square" rtlCol="0">
            <a:spAutoFit/>
          </a:bodyPr>
          <a:lstStyle/>
          <a:p>
            <a:r>
              <a:rPr lang="en-US" dirty="0"/>
              <a:t>Sample measurement </a:t>
            </a:r>
          </a:p>
          <a:p>
            <a:r>
              <a:rPr lang="en-US" dirty="0"/>
              <a:t>                 </a:t>
            </a:r>
            <a:r>
              <a:rPr lang="en-US" u="sng" dirty="0"/>
              <a:t>Number of XXX (numerator)</a:t>
            </a:r>
          </a:p>
          <a:p>
            <a:r>
              <a:rPr lang="en-US" dirty="0"/>
              <a:t>             Total number of XXX (denominator)</a:t>
            </a:r>
          </a:p>
        </p:txBody>
      </p:sp>
      <p:sp>
        <p:nvSpPr>
          <p:cNvPr id="10" name="Left Arrow 9"/>
          <p:cNvSpPr/>
          <p:nvPr/>
        </p:nvSpPr>
        <p:spPr>
          <a:xfrm>
            <a:off x="3826204" y="4848418"/>
            <a:ext cx="696191" cy="381005"/>
          </a:xfrm>
          <a:prstGeom prst="lef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5">
                  <a:lumMod val="75000"/>
                </a:schemeClr>
              </a:solidFill>
            </a:endParaRPr>
          </a:p>
        </p:txBody>
      </p:sp>
      <p:sp>
        <p:nvSpPr>
          <p:cNvPr id="11" name="TextBox 10"/>
          <p:cNvSpPr txBox="1"/>
          <p:nvPr/>
        </p:nvSpPr>
        <p:spPr>
          <a:xfrm>
            <a:off x="4501611" y="4868087"/>
            <a:ext cx="4592741" cy="369332"/>
          </a:xfrm>
          <a:prstGeom prst="rect">
            <a:avLst/>
          </a:prstGeom>
          <a:noFill/>
        </p:spPr>
        <p:txBody>
          <a:bodyPr wrap="square" rtlCol="0">
            <a:spAutoFit/>
          </a:bodyPr>
          <a:lstStyle/>
          <a:p>
            <a:r>
              <a:rPr lang="en-US" dirty="0"/>
              <a:t>The PDSA form can be used when you get here</a:t>
            </a:r>
          </a:p>
        </p:txBody>
      </p:sp>
      <p:sp>
        <p:nvSpPr>
          <p:cNvPr id="12" name="TextBox 11"/>
          <p:cNvSpPr txBox="1"/>
          <p:nvPr/>
        </p:nvSpPr>
        <p:spPr>
          <a:xfrm>
            <a:off x="3908502" y="3460838"/>
            <a:ext cx="4946468" cy="369332"/>
          </a:xfrm>
          <a:prstGeom prst="rect">
            <a:avLst/>
          </a:prstGeom>
          <a:noFill/>
        </p:spPr>
        <p:txBody>
          <a:bodyPr wrap="square" rtlCol="0">
            <a:spAutoFit/>
          </a:bodyPr>
          <a:lstStyle/>
          <a:p>
            <a:r>
              <a:rPr lang="en-US" dirty="0"/>
              <a:t>Team to provide test ideas.</a:t>
            </a:r>
          </a:p>
        </p:txBody>
      </p:sp>
      <p:sp>
        <p:nvSpPr>
          <p:cNvPr id="13" name="TextBox 12"/>
          <p:cNvSpPr txBox="1"/>
          <p:nvPr/>
        </p:nvSpPr>
        <p:spPr>
          <a:xfrm>
            <a:off x="6937131" y="237392"/>
            <a:ext cx="1705707" cy="369332"/>
          </a:xfrm>
          <a:prstGeom prst="rect">
            <a:avLst/>
          </a:prstGeom>
          <a:noFill/>
        </p:spPr>
        <p:txBody>
          <a:bodyPr wrap="square" rtlCol="0">
            <a:spAutoFit/>
          </a:bodyPr>
          <a:lstStyle/>
          <a:p>
            <a:pPr algn="ctr"/>
            <a:r>
              <a:rPr lang="en-US" b="1" dirty="0">
                <a:solidFill>
                  <a:srgbClr val="0070C0"/>
                </a:solidFill>
              </a:rPr>
              <a:t>Judy</a:t>
            </a:r>
          </a:p>
        </p:txBody>
      </p:sp>
    </p:spTree>
    <p:extLst>
      <p:ext uri="{BB962C8B-B14F-4D97-AF65-F5344CB8AC3E}">
        <p14:creationId xmlns:p14="http://schemas.microsoft.com/office/powerpoint/2010/main" val="4356648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22762"/>
            <a:ext cx="7886700" cy="1325563"/>
          </a:xfrm>
        </p:spPr>
        <p:txBody>
          <a:bodyPr/>
          <a:lstStyle/>
          <a:p>
            <a:r>
              <a:rPr lang="en-US" b="1" dirty="0"/>
              <a:t>The three Model for Improvement questions</a:t>
            </a:r>
          </a:p>
        </p:txBody>
      </p:sp>
      <p:sp>
        <p:nvSpPr>
          <p:cNvPr id="14" name="Slide Number Placeholder 13"/>
          <p:cNvSpPr>
            <a:spLocks noGrp="1"/>
          </p:cNvSpPr>
          <p:nvPr>
            <p:ph type="sldNum" sz="quarter" idx="12"/>
          </p:nvPr>
        </p:nvSpPr>
        <p:spPr/>
        <p:txBody>
          <a:bodyPr/>
          <a:lstStyle/>
          <a:p>
            <a:fld id="{70A743B7-4783-42B4-A417-17CDBD9DB73F}" type="slidenum">
              <a:rPr lang="en-US" smtClean="0"/>
              <a:t>30</a:t>
            </a:fld>
            <a:endParaRPr lang="en-US"/>
          </a:p>
        </p:txBody>
      </p:sp>
      <p:sp>
        <p:nvSpPr>
          <p:cNvPr id="3" name="TextBox 2"/>
          <p:cNvSpPr txBox="1"/>
          <p:nvPr/>
        </p:nvSpPr>
        <p:spPr>
          <a:xfrm>
            <a:off x="493509" y="1648325"/>
            <a:ext cx="3164092" cy="830997"/>
          </a:xfrm>
          <a:prstGeom prst="rect">
            <a:avLst/>
          </a:prstGeom>
          <a:noFill/>
        </p:spPr>
        <p:txBody>
          <a:bodyPr wrap="square" rtlCol="0">
            <a:spAutoFit/>
          </a:bodyPr>
          <a:lstStyle/>
          <a:p>
            <a:endParaRPr lang="en-US" sz="2400" b="1" dirty="0"/>
          </a:p>
          <a:p>
            <a:endParaRPr lang="en-US" sz="2400" b="1" dirty="0"/>
          </a:p>
        </p:txBody>
      </p:sp>
      <p:graphicFrame>
        <p:nvGraphicFramePr>
          <p:cNvPr id="15" name="Table 14"/>
          <p:cNvGraphicFramePr>
            <a:graphicFrameLocks noGrp="1"/>
          </p:cNvGraphicFramePr>
          <p:nvPr>
            <p:extLst>
              <p:ext uri="{D42A27DB-BD31-4B8C-83A1-F6EECF244321}">
                <p14:modId xmlns:p14="http://schemas.microsoft.com/office/powerpoint/2010/main" val="666738419"/>
              </p:ext>
            </p:extLst>
          </p:nvPr>
        </p:nvGraphicFramePr>
        <p:xfrm>
          <a:off x="628650" y="1478916"/>
          <a:ext cx="8158122" cy="5242560"/>
        </p:xfrm>
        <a:graphic>
          <a:graphicData uri="http://schemas.openxmlformats.org/drawingml/2006/table">
            <a:tbl>
              <a:tblPr firstRow="1" bandRow="1">
                <a:tableStyleId>{93296810-A885-4BE3-A3E7-6D5BEEA58F35}</a:tableStyleId>
              </a:tblPr>
              <a:tblGrid>
                <a:gridCol w="4079061">
                  <a:extLst>
                    <a:ext uri="{9D8B030D-6E8A-4147-A177-3AD203B41FA5}">
                      <a16:colId xmlns="" xmlns:a16="http://schemas.microsoft.com/office/drawing/2014/main" val="3097189824"/>
                    </a:ext>
                  </a:extLst>
                </a:gridCol>
                <a:gridCol w="4079061">
                  <a:extLst>
                    <a:ext uri="{9D8B030D-6E8A-4147-A177-3AD203B41FA5}">
                      <a16:colId xmlns="" xmlns:a16="http://schemas.microsoft.com/office/drawing/2014/main" val="2211398524"/>
                    </a:ext>
                  </a:extLst>
                </a:gridCol>
              </a:tblGrid>
              <a:tr h="382635">
                <a:tc>
                  <a:txBody>
                    <a:bodyPr/>
                    <a:lstStyle/>
                    <a:p>
                      <a:r>
                        <a:rPr lang="en-US" sz="2000" dirty="0"/>
                        <a:t>MFI questions</a:t>
                      </a:r>
                    </a:p>
                  </a:txBody>
                  <a:tcPr/>
                </a:tc>
                <a:tc>
                  <a:txBody>
                    <a:bodyPr/>
                    <a:lstStyle/>
                    <a:p>
                      <a:r>
                        <a:rPr lang="en-US" sz="2000" dirty="0"/>
                        <a:t>Sample answers</a:t>
                      </a:r>
                    </a:p>
                  </a:txBody>
                  <a:tcPr/>
                </a:tc>
                <a:extLst>
                  <a:ext uri="{0D108BD9-81ED-4DB2-BD59-A6C34878D82A}">
                    <a16:rowId xmlns="" xmlns:a16="http://schemas.microsoft.com/office/drawing/2014/main" val="3172900075"/>
                  </a:ext>
                </a:extLst>
              </a:tr>
              <a:tr h="18543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dirty="0"/>
                        <a:t>1. What are we trying to accomplish?</a:t>
                      </a:r>
                    </a:p>
                    <a:p>
                      <a:endParaRPr lang="en-US" sz="2000" dirty="0"/>
                    </a:p>
                  </a:txBody>
                  <a:tcPr/>
                </a:tc>
                <a:tc>
                  <a:txBody>
                    <a:bodyPr/>
                    <a:lstStyle/>
                    <a:p>
                      <a:pPr>
                        <a:buSzTx/>
                        <a:buFont typeface="Wingdings" pitchFamily="2" charset="2"/>
                        <a:buChar char="§"/>
                      </a:pPr>
                      <a:r>
                        <a:rPr lang="en-US" sz="2000" b="1" dirty="0"/>
                        <a:t>Aim Statement </a:t>
                      </a:r>
                      <a:r>
                        <a:rPr lang="en-US" sz="2000" dirty="0"/>
                        <a:t>– </a:t>
                      </a:r>
                      <a:r>
                        <a:rPr lang="en-US" altLang="en-US" sz="2000" dirty="0"/>
                        <a:t>Our current rate of closing the loop with FOBTs</a:t>
                      </a:r>
                      <a:r>
                        <a:rPr lang="en-US" altLang="en-US" sz="2000" baseline="0" dirty="0"/>
                        <a:t> </a:t>
                      </a:r>
                      <a:r>
                        <a:rPr lang="en-US" altLang="en-US" sz="2000" dirty="0"/>
                        <a:t>is 33% within 15</a:t>
                      </a:r>
                      <a:r>
                        <a:rPr lang="en-US" altLang="en-US" sz="2000" baseline="0" dirty="0"/>
                        <a:t> business days</a:t>
                      </a:r>
                      <a:r>
                        <a:rPr lang="en-US" altLang="en-US" sz="2000" dirty="0"/>
                        <a:t>. Our Aim is to close 90% within 15 business days by 6/30/2016.</a:t>
                      </a:r>
                    </a:p>
                    <a:p>
                      <a:endParaRPr lang="en-US" sz="2000" dirty="0"/>
                    </a:p>
                  </a:txBody>
                  <a:tcPr/>
                </a:tc>
                <a:extLst>
                  <a:ext uri="{0D108BD9-81ED-4DB2-BD59-A6C34878D82A}">
                    <a16:rowId xmlns="" xmlns:a16="http://schemas.microsoft.com/office/drawing/2014/main" val="1281966360"/>
                  </a:ext>
                </a:extLst>
              </a:tr>
              <a:tr h="1559975">
                <a:tc>
                  <a:txBody>
                    <a:bodyPr/>
                    <a:lstStyle/>
                    <a:p>
                      <a:r>
                        <a:rPr lang="en-US" sz="2000" b="1" dirty="0"/>
                        <a:t>2. How will we know</a:t>
                      </a:r>
                    </a:p>
                    <a:p>
                      <a:r>
                        <a:rPr lang="en-US" sz="2000" b="1" dirty="0"/>
                        <a:t>that a change is an</a:t>
                      </a:r>
                    </a:p>
                    <a:p>
                      <a:r>
                        <a:rPr lang="en-US" sz="2000" b="1" dirty="0"/>
                        <a:t>improvement?</a:t>
                      </a:r>
                    </a:p>
                  </a:txBody>
                  <a:tcPr/>
                </a:tc>
                <a:tc>
                  <a:txBody>
                    <a:bodyPr/>
                    <a:lstStyle/>
                    <a:p>
                      <a:r>
                        <a:rPr lang="en-US" sz="2000" b="1" dirty="0"/>
                        <a:t>Measurement </a:t>
                      </a:r>
                    </a:p>
                    <a:p>
                      <a:r>
                        <a:rPr lang="en-US" sz="2000" dirty="0"/>
                        <a:t>Number of FOBTs returned</a:t>
                      </a:r>
                      <a:r>
                        <a:rPr lang="en-US" sz="2000" baseline="0" dirty="0"/>
                        <a:t> within 15 business days</a:t>
                      </a:r>
                      <a:r>
                        <a:rPr lang="en-US" sz="2000" dirty="0"/>
                        <a:t>/Number of FOBTs </a:t>
                      </a:r>
                      <a:r>
                        <a:rPr lang="en-US" sz="2000" baseline="0" dirty="0"/>
                        <a:t>given out (per day)</a:t>
                      </a:r>
                      <a:endParaRPr lang="en-US" sz="2000" dirty="0"/>
                    </a:p>
                    <a:p>
                      <a:r>
                        <a:rPr lang="en-US" sz="2000" dirty="0"/>
                        <a:t>          </a:t>
                      </a:r>
                    </a:p>
                  </a:txBody>
                  <a:tcPr/>
                </a:tc>
                <a:extLst>
                  <a:ext uri="{0D108BD9-81ED-4DB2-BD59-A6C34878D82A}">
                    <a16:rowId xmlns="" xmlns:a16="http://schemas.microsoft.com/office/drawing/2014/main" val="1330292780"/>
                  </a:ext>
                </a:extLst>
              </a:tr>
              <a:tr h="1265640">
                <a:tc>
                  <a:txBody>
                    <a:bodyPr/>
                    <a:lstStyle/>
                    <a:p>
                      <a:r>
                        <a:rPr lang="en-US" sz="2000" b="1" dirty="0"/>
                        <a:t>3. What changes can</a:t>
                      </a:r>
                    </a:p>
                    <a:p>
                      <a:r>
                        <a:rPr lang="en-US" sz="2000" b="1" dirty="0"/>
                        <a:t>we make that will</a:t>
                      </a:r>
                    </a:p>
                    <a:p>
                      <a:r>
                        <a:rPr lang="en-US" sz="2000" b="1" dirty="0"/>
                        <a:t>result in an improvement? </a:t>
                      </a:r>
                    </a:p>
                    <a:p>
                      <a:endParaRPr 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Team to provide </a:t>
                      </a:r>
                      <a:r>
                        <a:rPr lang="en-US" sz="2000" b="1" dirty="0"/>
                        <a:t>test ideas</a:t>
                      </a:r>
                      <a:r>
                        <a:rPr lang="en-US" sz="2000" dirty="0"/>
                        <a:t>.</a:t>
                      </a:r>
                    </a:p>
                    <a:p>
                      <a:endParaRPr lang="en-US" sz="2000" dirty="0"/>
                    </a:p>
                  </a:txBody>
                  <a:tcPr/>
                </a:tc>
                <a:extLst>
                  <a:ext uri="{0D108BD9-81ED-4DB2-BD59-A6C34878D82A}">
                    <a16:rowId xmlns="" xmlns:a16="http://schemas.microsoft.com/office/drawing/2014/main" val="409785859"/>
                  </a:ext>
                </a:extLst>
              </a:tr>
            </a:tbl>
          </a:graphicData>
        </a:graphic>
      </p:graphicFrame>
      <p:sp>
        <p:nvSpPr>
          <p:cNvPr id="6" name="TextBox 5"/>
          <p:cNvSpPr txBox="1"/>
          <p:nvPr/>
        </p:nvSpPr>
        <p:spPr>
          <a:xfrm>
            <a:off x="6937131" y="237392"/>
            <a:ext cx="1705707" cy="369332"/>
          </a:xfrm>
          <a:prstGeom prst="rect">
            <a:avLst/>
          </a:prstGeom>
          <a:noFill/>
        </p:spPr>
        <p:txBody>
          <a:bodyPr wrap="square" rtlCol="0">
            <a:spAutoFit/>
          </a:bodyPr>
          <a:lstStyle/>
          <a:p>
            <a:pPr algn="ctr"/>
            <a:r>
              <a:rPr lang="en-US" b="1" dirty="0">
                <a:solidFill>
                  <a:srgbClr val="0070C0"/>
                </a:solidFill>
              </a:rPr>
              <a:t>Judy</a:t>
            </a:r>
          </a:p>
        </p:txBody>
      </p:sp>
    </p:spTree>
    <p:extLst>
      <p:ext uri="{BB962C8B-B14F-4D97-AF65-F5344CB8AC3E}">
        <p14:creationId xmlns:p14="http://schemas.microsoft.com/office/powerpoint/2010/main" val="24114608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Finding Time</a:t>
            </a:r>
          </a:p>
        </p:txBody>
      </p:sp>
      <p:sp>
        <p:nvSpPr>
          <p:cNvPr id="3" name="Content Placeholder 2"/>
          <p:cNvSpPr>
            <a:spLocks noGrp="1"/>
          </p:cNvSpPr>
          <p:nvPr>
            <p:ph idx="1"/>
          </p:nvPr>
        </p:nvSpPr>
        <p:spPr/>
        <p:txBody>
          <a:bodyPr>
            <a:normAutofit fontScale="77500" lnSpcReduction="20000"/>
          </a:bodyPr>
          <a:lstStyle/>
          <a:p>
            <a:pPr>
              <a:buFont typeface="Wingdings" panose="05000000000000000000" pitchFamily="2" charset="2"/>
              <a:buChar char="§"/>
            </a:pPr>
            <a:r>
              <a:rPr lang="en-US" dirty="0"/>
              <a:t>You find time for what is important.</a:t>
            </a:r>
          </a:p>
          <a:p>
            <a:pPr>
              <a:buFont typeface="Wingdings" panose="05000000000000000000" pitchFamily="2" charset="2"/>
              <a:buChar char="§"/>
            </a:pPr>
            <a:r>
              <a:rPr lang="en-US" dirty="0"/>
              <a:t>You find time for what gives you joy.</a:t>
            </a:r>
          </a:p>
          <a:p>
            <a:pPr>
              <a:buFont typeface="Wingdings" panose="05000000000000000000" pitchFamily="2" charset="2"/>
              <a:buChar char="§"/>
            </a:pPr>
            <a:r>
              <a:rPr lang="en-US" dirty="0"/>
              <a:t>You invest time to save time later.</a:t>
            </a:r>
          </a:p>
          <a:p>
            <a:pPr>
              <a:buFont typeface="Wingdings" panose="05000000000000000000" pitchFamily="2" charset="2"/>
              <a:buChar char="§"/>
            </a:pPr>
            <a:r>
              <a:rPr lang="en-US" dirty="0"/>
              <a:t>Hint: try to piggy-back off of existing structures.</a:t>
            </a:r>
          </a:p>
          <a:p>
            <a:endParaRPr lang="en-US" dirty="0"/>
          </a:p>
          <a:p>
            <a:pPr marL="0" indent="0">
              <a:buNone/>
            </a:pPr>
            <a:r>
              <a:rPr lang="en-US" sz="4000" dirty="0"/>
              <a:t>Importance of:</a:t>
            </a:r>
          </a:p>
          <a:p>
            <a:pPr marL="0" indent="0">
              <a:buNone/>
            </a:pPr>
            <a:r>
              <a:rPr lang="en-US" sz="4000" dirty="0"/>
              <a:t>Team / Leadership / Data</a:t>
            </a:r>
          </a:p>
          <a:p>
            <a:pPr>
              <a:buFont typeface="Wingdings" panose="05000000000000000000" pitchFamily="2" charset="2"/>
              <a:buChar char="§"/>
            </a:pPr>
            <a:r>
              <a:rPr lang="en-US" sz="2400" dirty="0"/>
              <a:t>Leaders set priority, tone, remove barriers.</a:t>
            </a:r>
          </a:p>
          <a:p>
            <a:pPr>
              <a:buFont typeface="Wingdings" panose="05000000000000000000" pitchFamily="2" charset="2"/>
              <a:buChar char="§"/>
            </a:pPr>
            <a:r>
              <a:rPr lang="en-US" sz="2400" dirty="0"/>
              <a:t>Willing volunteers make best team members.</a:t>
            </a:r>
          </a:p>
          <a:p>
            <a:pPr>
              <a:buFont typeface="Wingdings" panose="05000000000000000000" pitchFamily="2" charset="2"/>
              <a:buChar char="§"/>
            </a:pPr>
            <a:r>
              <a:rPr lang="en-US" sz="2400" dirty="0"/>
              <a:t>People are driven by data, show them the data.</a:t>
            </a:r>
          </a:p>
          <a:p>
            <a:endParaRPr lang="en-US" dirty="0"/>
          </a:p>
        </p:txBody>
      </p:sp>
      <p:sp>
        <p:nvSpPr>
          <p:cNvPr id="4" name="Slide Number Placeholder 3"/>
          <p:cNvSpPr>
            <a:spLocks noGrp="1"/>
          </p:cNvSpPr>
          <p:nvPr>
            <p:ph type="sldNum" sz="quarter" idx="12"/>
          </p:nvPr>
        </p:nvSpPr>
        <p:spPr/>
        <p:txBody>
          <a:bodyPr/>
          <a:lstStyle/>
          <a:p>
            <a:fld id="{70A743B7-4783-42B4-A417-17CDBD9DB73F}" type="slidenum">
              <a:rPr lang="en-US" smtClean="0"/>
              <a:t>31</a:t>
            </a:fld>
            <a:endParaRPr lang="en-US"/>
          </a:p>
        </p:txBody>
      </p:sp>
      <p:sp>
        <p:nvSpPr>
          <p:cNvPr id="7" name="TextBox 6"/>
          <p:cNvSpPr txBox="1"/>
          <p:nvPr/>
        </p:nvSpPr>
        <p:spPr>
          <a:xfrm>
            <a:off x="6937131" y="237392"/>
            <a:ext cx="1705707" cy="369332"/>
          </a:xfrm>
          <a:prstGeom prst="rect">
            <a:avLst/>
          </a:prstGeom>
          <a:noFill/>
        </p:spPr>
        <p:txBody>
          <a:bodyPr wrap="square" rtlCol="0">
            <a:spAutoFit/>
          </a:bodyPr>
          <a:lstStyle/>
          <a:p>
            <a:pPr algn="ctr"/>
            <a:r>
              <a:rPr lang="en-US" b="1" dirty="0">
                <a:solidFill>
                  <a:srgbClr val="0070C0"/>
                </a:solidFill>
              </a:rPr>
              <a:t>Judy</a:t>
            </a:r>
          </a:p>
        </p:txBody>
      </p:sp>
    </p:spTree>
    <p:extLst>
      <p:ext uri="{BB962C8B-B14F-4D97-AF65-F5344CB8AC3E}">
        <p14:creationId xmlns:p14="http://schemas.microsoft.com/office/powerpoint/2010/main" val="44992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Team Empowerment = Joy</a:t>
            </a:r>
          </a:p>
        </p:txBody>
      </p:sp>
      <p:sp>
        <p:nvSpPr>
          <p:cNvPr id="5" name="Content Placeholder 4"/>
          <p:cNvSpPr>
            <a:spLocks noGrp="1"/>
          </p:cNvSpPr>
          <p:nvPr>
            <p:ph idx="1"/>
          </p:nvPr>
        </p:nvSpPr>
        <p:spPr/>
        <p:txBody>
          <a:bodyPr>
            <a:normAutofit fontScale="85000" lnSpcReduction="20000"/>
          </a:bodyPr>
          <a:lstStyle/>
          <a:p>
            <a:pPr>
              <a:buFont typeface="Wingdings" panose="05000000000000000000" pitchFamily="2" charset="2"/>
              <a:buChar char="§"/>
            </a:pPr>
            <a:r>
              <a:rPr lang="en-US" dirty="0"/>
              <a:t>Why do this?</a:t>
            </a:r>
            <a:r>
              <a:rPr lang="en-US" b="1" dirty="0"/>
              <a:t> </a:t>
            </a:r>
          </a:p>
          <a:p>
            <a:pPr>
              <a:buFont typeface="Wingdings" panose="05000000000000000000" pitchFamily="2" charset="2"/>
              <a:buChar char="§"/>
            </a:pPr>
            <a:r>
              <a:rPr lang="en-US" b="1" dirty="0"/>
              <a:t>Change happens</a:t>
            </a:r>
          </a:p>
          <a:p>
            <a:pPr lvl="1">
              <a:buFont typeface="Wingdings" panose="05000000000000000000" pitchFamily="2" charset="2"/>
              <a:buChar char="§"/>
            </a:pPr>
            <a:r>
              <a:rPr lang="en-US" b="1" dirty="0"/>
              <a:t>Top down </a:t>
            </a:r>
            <a:r>
              <a:rPr lang="en-US" dirty="0"/>
              <a:t>– Corporate says do this and does not give you more resources.</a:t>
            </a:r>
          </a:p>
          <a:p>
            <a:pPr>
              <a:buFont typeface="Wingdings" panose="05000000000000000000" pitchFamily="2" charset="2"/>
              <a:buChar char="§"/>
            </a:pPr>
            <a:endParaRPr lang="en-US" sz="1000" dirty="0"/>
          </a:p>
          <a:p>
            <a:pPr lvl="1">
              <a:buFont typeface="Wingdings" panose="05000000000000000000" pitchFamily="2" charset="2"/>
              <a:buChar char="§"/>
            </a:pPr>
            <a:r>
              <a:rPr lang="en-US" b="1" dirty="0"/>
              <a:t>Bottom up </a:t>
            </a:r>
            <a:r>
              <a:rPr lang="en-US" dirty="0"/>
              <a:t>– You are putting out the same fire over and over again and can’t stand it anymore.</a:t>
            </a:r>
          </a:p>
          <a:p>
            <a:pPr>
              <a:buFont typeface="Wingdings" panose="05000000000000000000" pitchFamily="2" charset="2"/>
              <a:buChar char="§"/>
            </a:pPr>
            <a:endParaRPr lang="en-US" sz="1000" dirty="0"/>
          </a:p>
          <a:p>
            <a:pPr>
              <a:buFont typeface="Wingdings" panose="05000000000000000000" pitchFamily="2" charset="2"/>
              <a:buChar char="§"/>
            </a:pPr>
            <a:r>
              <a:rPr lang="en-US" dirty="0"/>
              <a:t>Either way – How can we solve the issues?</a:t>
            </a:r>
          </a:p>
          <a:p>
            <a:pPr lvl="1">
              <a:buFont typeface="Wingdings" panose="05000000000000000000" pitchFamily="2" charset="2"/>
              <a:buChar char="§"/>
            </a:pPr>
            <a:r>
              <a:rPr lang="en-US" dirty="0"/>
              <a:t>Use MFI as a road map</a:t>
            </a:r>
          </a:p>
          <a:p>
            <a:pPr lvl="1">
              <a:buFont typeface="Wingdings" panose="05000000000000000000" pitchFamily="2" charset="2"/>
              <a:buChar char="§"/>
            </a:pPr>
            <a:r>
              <a:rPr lang="en-US" dirty="0"/>
              <a:t>Over and over again, teams empowered with improvement tools are happy</a:t>
            </a:r>
          </a:p>
          <a:p>
            <a:endParaRPr lang="en-US" dirty="0"/>
          </a:p>
        </p:txBody>
      </p:sp>
      <p:sp>
        <p:nvSpPr>
          <p:cNvPr id="4" name="Slide Number Placeholder 3"/>
          <p:cNvSpPr>
            <a:spLocks noGrp="1"/>
          </p:cNvSpPr>
          <p:nvPr>
            <p:ph type="sldNum" sz="quarter" idx="12"/>
          </p:nvPr>
        </p:nvSpPr>
        <p:spPr/>
        <p:txBody>
          <a:bodyPr/>
          <a:lstStyle/>
          <a:p>
            <a:fld id="{70A743B7-4783-42B4-A417-17CDBD9DB73F}" type="slidenum">
              <a:rPr lang="en-US" smtClean="0"/>
              <a:t>32</a:t>
            </a:fld>
            <a:endParaRPr lang="en-US"/>
          </a:p>
        </p:txBody>
      </p:sp>
      <p:sp>
        <p:nvSpPr>
          <p:cNvPr id="7" name="TextBox 6"/>
          <p:cNvSpPr txBox="1"/>
          <p:nvPr/>
        </p:nvSpPr>
        <p:spPr>
          <a:xfrm>
            <a:off x="6937131" y="237392"/>
            <a:ext cx="1705707" cy="369332"/>
          </a:xfrm>
          <a:prstGeom prst="rect">
            <a:avLst/>
          </a:prstGeom>
          <a:noFill/>
        </p:spPr>
        <p:txBody>
          <a:bodyPr wrap="square" rtlCol="0">
            <a:spAutoFit/>
          </a:bodyPr>
          <a:lstStyle/>
          <a:p>
            <a:pPr algn="ctr"/>
            <a:r>
              <a:rPr lang="en-US" b="1" dirty="0">
                <a:solidFill>
                  <a:srgbClr val="0070C0"/>
                </a:solidFill>
              </a:rPr>
              <a:t>Judy</a:t>
            </a:r>
          </a:p>
        </p:txBody>
      </p:sp>
    </p:spTree>
    <p:extLst>
      <p:ext uri="{BB962C8B-B14F-4D97-AF65-F5344CB8AC3E}">
        <p14:creationId xmlns:p14="http://schemas.microsoft.com/office/powerpoint/2010/main" val="30128582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Two Process Improvement Tools</a:t>
            </a:r>
          </a:p>
        </p:txBody>
      </p:sp>
      <p:sp>
        <p:nvSpPr>
          <p:cNvPr id="3" name="Content Placeholder 2"/>
          <p:cNvSpPr>
            <a:spLocks noGrp="1"/>
          </p:cNvSpPr>
          <p:nvPr>
            <p:ph idx="1"/>
          </p:nvPr>
        </p:nvSpPr>
        <p:spPr/>
        <p:txBody>
          <a:bodyPr>
            <a:normAutofit fontScale="77500" lnSpcReduction="20000"/>
          </a:bodyPr>
          <a:lstStyle/>
          <a:p>
            <a:pPr>
              <a:buFont typeface="Wingdings" panose="05000000000000000000" pitchFamily="2" charset="2"/>
              <a:buChar char="§"/>
            </a:pPr>
            <a:r>
              <a:rPr lang="en-US" dirty="0"/>
              <a:t>Patient Question Tool: On a scale of 1 to 10, 10 being the most likely, ask -</a:t>
            </a:r>
          </a:p>
          <a:p>
            <a:pPr lvl="1">
              <a:buFont typeface="Wingdings" panose="05000000000000000000" pitchFamily="2" charset="2"/>
              <a:buChar char="§"/>
            </a:pPr>
            <a:r>
              <a:rPr lang="en-US" i="1" dirty="0"/>
              <a:t>How important do you think it is to complete XYZ?</a:t>
            </a:r>
          </a:p>
          <a:p>
            <a:pPr lvl="1">
              <a:buFont typeface="Wingdings" panose="05000000000000000000" pitchFamily="2" charset="2"/>
              <a:buChar char="§"/>
            </a:pPr>
            <a:r>
              <a:rPr lang="en-US" i="1" dirty="0"/>
              <a:t>How likely are you going to complete the appointment/test?</a:t>
            </a:r>
          </a:p>
          <a:p>
            <a:pPr lvl="1">
              <a:buFont typeface="Wingdings" panose="05000000000000000000" pitchFamily="2" charset="2"/>
              <a:buChar char="§"/>
            </a:pPr>
            <a:r>
              <a:rPr lang="en-US" i="1" dirty="0"/>
              <a:t>What would make it a 10?</a:t>
            </a:r>
          </a:p>
          <a:p>
            <a:pPr lvl="2">
              <a:buFont typeface="Wingdings" panose="05000000000000000000" pitchFamily="2" charset="2"/>
              <a:buChar char="§"/>
            </a:pPr>
            <a:endParaRPr lang="en-US" sz="1100" i="1" dirty="0"/>
          </a:p>
          <a:p>
            <a:pPr>
              <a:buFont typeface="Wingdings" panose="05000000000000000000" pitchFamily="2" charset="2"/>
              <a:buChar char="§"/>
            </a:pPr>
            <a:r>
              <a:rPr lang="en-US" dirty="0"/>
              <a:t>Teach back: ask the patient –</a:t>
            </a:r>
          </a:p>
          <a:p>
            <a:pPr lvl="1">
              <a:buFont typeface="Wingdings" panose="05000000000000000000" pitchFamily="2" charset="2"/>
              <a:buChar char="§"/>
            </a:pPr>
            <a:r>
              <a:rPr lang="en-US" i="1" dirty="0"/>
              <a:t>“We went through quite a bit of information today.  Just so I know I was clear, can you tell me how you will do this test when you get home?”</a:t>
            </a:r>
          </a:p>
          <a:p>
            <a:pPr marL="0" indent="0">
              <a:buNone/>
            </a:pPr>
            <a:endParaRPr lang="en-US" dirty="0"/>
          </a:p>
          <a:p>
            <a:pPr marL="0" indent="0">
              <a:buNone/>
            </a:pPr>
            <a:r>
              <a:rPr lang="en-US" b="1" dirty="0"/>
              <a:t>Open-ended questions</a:t>
            </a:r>
          </a:p>
        </p:txBody>
      </p:sp>
      <p:sp>
        <p:nvSpPr>
          <p:cNvPr id="4" name="Slide Number Placeholder 3"/>
          <p:cNvSpPr>
            <a:spLocks noGrp="1"/>
          </p:cNvSpPr>
          <p:nvPr>
            <p:ph type="sldNum" sz="quarter" idx="12"/>
          </p:nvPr>
        </p:nvSpPr>
        <p:spPr/>
        <p:txBody>
          <a:bodyPr/>
          <a:lstStyle/>
          <a:p>
            <a:fld id="{70A743B7-4783-42B4-A417-17CDBD9DB73F}" type="slidenum">
              <a:rPr lang="en-US" smtClean="0"/>
              <a:t>33</a:t>
            </a:fld>
            <a:endParaRPr lang="en-US"/>
          </a:p>
        </p:txBody>
      </p:sp>
    </p:spTree>
    <p:extLst>
      <p:ext uri="{BB962C8B-B14F-4D97-AF65-F5344CB8AC3E}">
        <p14:creationId xmlns:p14="http://schemas.microsoft.com/office/powerpoint/2010/main" val="11239136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066942" cy="1325563"/>
          </a:xfrm>
          <a:solidFill>
            <a:schemeClr val="bg1">
              <a:lumMod val="85000"/>
            </a:schemeClr>
          </a:solidFill>
        </p:spPr>
        <p:txBody>
          <a:bodyPr>
            <a:normAutofit/>
          </a:bodyPr>
          <a:lstStyle/>
          <a:p>
            <a:r>
              <a:rPr lang="en-US" b="1" dirty="0"/>
              <a:t>Group Discussion 1                 </a:t>
            </a:r>
            <a:r>
              <a:rPr lang="en-US" sz="2000" b="1" dirty="0"/>
              <a:t>Time: 8:50 am</a:t>
            </a:r>
            <a:r>
              <a:rPr lang="en-US" b="1" dirty="0"/>
              <a:t/>
            </a:r>
            <a:br>
              <a:rPr lang="en-US" b="1" dirty="0"/>
            </a:br>
            <a:r>
              <a:rPr lang="en-US" sz="3200" b="1" dirty="0"/>
              <a:t>(15 minutes to discuss, 5 to report out)</a:t>
            </a:r>
          </a:p>
        </p:txBody>
      </p:sp>
      <p:sp>
        <p:nvSpPr>
          <p:cNvPr id="3" name="Content Placeholder 2"/>
          <p:cNvSpPr>
            <a:spLocks noGrp="1"/>
          </p:cNvSpPr>
          <p:nvPr>
            <p:ph idx="1"/>
          </p:nvPr>
        </p:nvSpPr>
        <p:spPr>
          <a:xfrm>
            <a:off x="628649" y="1825625"/>
            <a:ext cx="8251581" cy="4351338"/>
          </a:xfrm>
          <a:noFill/>
        </p:spPr>
        <p:txBody>
          <a:bodyPr>
            <a:normAutofit fontScale="92500" lnSpcReduction="20000"/>
          </a:bodyPr>
          <a:lstStyle/>
          <a:p>
            <a:r>
              <a:rPr lang="en-US" i="1" dirty="0"/>
              <a:t>Pick either the Diabetic Eye or Specialty Labs as topic.</a:t>
            </a:r>
          </a:p>
          <a:p>
            <a:pPr lvl="1"/>
            <a:r>
              <a:rPr lang="en-US" i="1" dirty="0"/>
              <a:t>Paula / Beth – role play as patients</a:t>
            </a:r>
          </a:p>
          <a:p>
            <a:r>
              <a:rPr lang="en-US" i="1" dirty="0"/>
              <a:t>Team, talk about wanting to improve the process and ask your “patient” for feedback on ideas.</a:t>
            </a:r>
          </a:p>
          <a:p>
            <a:pPr lvl="1"/>
            <a:r>
              <a:rPr lang="en-US" i="1" dirty="0"/>
              <a:t>Example:  What are the barriers to completing eye appointment?  What would help reduce the barrier?</a:t>
            </a:r>
          </a:p>
          <a:p>
            <a:pPr lvl="1"/>
            <a:r>
              <a:rPr lang="en-US" i="1" dirty="0"/>
              <a:t>Patient Question Tool: On a scale of 1 to 10, 10 being the most likely, ask -</a:t>
            </a:r>
          </a:p>
          <a:p>
            <a:pPr lvl="2"/>
            <a:r>
              <a:rPr lang="en-US" i="1" dirty="0"/>
              <a:t>How important do you think it is to complete eye exam?</a:t>
            </a:r>
          </a:p>
          <a:p>
            <a:pPr lvl="2"/>
            <a:r>
              <a:rPr lang="en-US" i="1" dirty="0"/>
              <a:t>How likely are you going to complete the appointment?</a:t>
            </a:r>
          </a:p>
          <a:p>
            <a:pPr lvl="2"/>
            <a:r>
              <a:rPr lang="en-US" i="1" dirty="0"/>
              <a:t>What would make it a 10?</a:t>
            </a:r>
          </a:p>
          <a:p>
            <a:pPr lvl="1"/>
            <a:r>
              <a:rPr lang="en-US" i="1" dirty="0"/>
              <a:t>Teach back: ask the patient –</a:t>
            </a:r>
          </a:p>
          <a:p>
            <a:pPr marL="914400" lvl="2" indent="0">
              <a:buNone/>
            </a:pPr>
            <a:r>
              <a:rPr lang="en-US" i="1" dirty="0"/>
              <a:t>“We went through quite a bit of information today.  Just so I know I was clear, can you tell me how you will do this test when you get home?”</a:t>
            </a:r>
          </a:p>
        </p:txBody>
      </p:sp>
      <p:sp>
        <p:nvSpPr>
          <p:cNvPr id="4" name="Slide Number Placeholder 3"/>
          <p:cNvSpPr>
            <a:spLocks noGrp="1"/>
          </p:cNvSpPr>
          <p:nvPr>
            <p:ph type="sldNum" sz="quarter" idx="12"/>
          </p:nvPr>
        </p:nvSpPr>
        <p:spPr/>
        <p:txBody>
          <a:bodyPr/>
          <a:lstStyle/>
          <a:p>
            <a:fld id="{70A743B7-4783-42B4-A417-17CDBD9DB73F}" type="slidenum">
              <a:rPr lang="en-US" smtClean="0"/>
              <a:t>34</a:t>
            </a:fld>
            <a:endParaRPr lang="en-US"/>
          </a:p>
        </p:txBody>
      </p:sp>
      <p:sp>
        <p:nvSpPr>
          <p:cNvPr id="5" name="TextBox 4"/>
          <p:cNvSpPr txBox="1"/>
          <p:nvPr/>
        </p:nvSpPr>
        <p:spPr>
          <a:xfrm>
            <a:off x="263768" y="6290285"/>
            <a:ext cx="6814039" cy="307777"/>
          </a:xfrm>
          <a:prstGeom prst="rect">
            <a:avLst/>
          </a:prstGeom>
          <a:noFill/>
        </p:spPr>
        <p:txBody>
          <a:bodyPr wrap="square" rtlCol="0">
            <a:spAutoFit/>
          </a:bodyPr>
          <a:lstStyle/>
          <a:p>
            <a:r>
              <a:rPr lang="en-US" sz="1400" b="1" i="1" dirty="0">
                <a:solidFill>
                  <a:srgbClr val="0070C0"/>
                </a:solidFill>
              </a:rPr>
              <a:t>As part of Report Out, I will ask “What went well, what can be improved.”   Judy</a:t>
            </a:r>
          </a:p>
        </p:txBody>
      </p:sp>
    </p:spTree>
    <p:extLst>
      <p:ext uri="{BB962C8B-B14F-4D97-AF65-F5344CB8AC3E}">
        <p14:creationId xmlns:p14="http://schemas.microsoft.com/office/powerpoint/2010/main" val="14460178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001" y="1992884"/>
            <a:ext cx="7772400" cy="1362075"/>
          </a:xfrm>
        </p:spPr>
        <p:txBody>
          <a:bodyPr/>
          <a:lstStyle/>
          <a:p>
            <a:r>
              <a:rPr lang="en-US" b="1" dirty="0"/>
              <a:t>Clarifying and Refining</a:t>
            </a:r>
            <a:br>
              <a:rPr lang="en-US" b="1" dirty="0"/>
            </a:br>
            <a:r>
              <a:rPr lang="en-US" sz="3200" b="1" dirty="0"/>
              <a:t>- </a:t>
            </a:r>
            <a:r>
              <a:rPr lang="en-US" sz="3200" b="1" i="1" dirty="0"/>
              <a:t>Sonya Sullivan</a:t>
            </a:r>
            <a:br>
              <a:rPr lang="en-US" sz="3200" b="1" i="1" dirty="0"/>
            </a:br>
            <a:r>
              <a:rPr lang="en-US" sz="3200" b="1" i="1" dirty="0"/>
              <a:t>- Judy Ling</a:t>
            </a:r>
          </a:p>
        </p:txBody>
      </p:sp>
      <p:sp>
        <p:nvSpPr>
          <p:cNvPr id="3" name="Text Placeholder 2"/>
          <p:cNvSpPr>
            <a:spLocks noGrp="1"/>
          </p:cNvSpPr>
          <p:nvPr>
            <p:ph type="body" idx="1"/>
          </p:nvPr>
        </p:nvSpPr>
        <p:spPr>
          <a:xfrm>
            <a:off x="870438" y="4342321"/>
            <a:ext cx="7772400" cy="1500187"/>
          </a:xfrm>
        </p:spPr>
        <p:txBody>
          <a:bodyPr/>
          <a:lstStyle/>
          <a:p>
            <a:pPr algn="r"/>
            <a:r>
              <a:rPr lang="en-US" dirty="0"/>
              <a:t>Start Time: 9:10 am</a:t>
            </a:r>
          </a:p>
          <a:p>
            <a:pPr algn="r"/>
            <a:r>
              <a:rPr lang="en-US" dirty="0"/>
              <a:t>Teach Time: 20 min</a:t>
            </a:r>
          </a:p>
          <a:p>
            <a:pPr algn="r"/>
            <a:r>
              <a:rPr lang="en-US" dirty="0"/>
              <a:t>Breakout time: 20 min</a:t>
            </a:r>
          </a:p>
        </p:txBody>
      </p:sp>
      <p:sp>
        <p:nvSpPr>
          <p:cNvPr id="4" name="Slide Number Placeholder 3"/>
          <p:cNvSpPr>
            <a:spLocks noGrp="1"/>
          </p:cNvSpPr>
          <p:nvPr>
            <p:ph type="sldNum" sz="quarter" idx="12"/>
          </p:nvPr>
        </p:nvSpPr>
        <p:spPr/>
        <p:txBody>
          <a:bodyPr/>
          <a:lstStyle/>
          <a:p>
            <a:fld id="{70A743B7-4783-42B4-A417-17CDBD9DB73F}" type="slidenum">
              <a:rPr lang="en-US" smtClean="0"/>
              <a:t>35</a:t>
            </a:fld>
            <a:endParaRPr lang="en-US"/>
          </a:p>
        </p:txBody>
      </p:sp>
      <p:sp>
        <p:nvSpPr>
          <p:cNvPr id="5" name="TextBox 4"/>
          <p:cNvSpPr txBox="1"/>
          <p:nvPr/>
        </p:nvSpPr>
        <p:spPr>
          <a:xfrm>
            <a:off x="6937131" y="237392"/>
            <a:ext cx="1705707" cy="369332"/>
          </a:xfrm>
          <a:prstGeom prst="rect">
            <a:avLst/>
          </a:prstGeom>
          <a:noFill/>
        </p:spPr>
        <p:txBody>
          <a:bodyPr wrap="square" rtlCol="0">
            <a:spAutoFit/>
          </a:bodyPr>
          <a:lstStyle/>
          <a:p>
            <a:pPr algn="ctr"/>
            <a:r>
              <a:rPr lang="en-US" b="1" dirty="0">
                <a:solidFill>
                  <a:srgbClr val="0070C0"/>
                </a:solidFill>
              </a:rPr>
              <a:t>Judy</a:t>
            </a:r>
          </a:p>
        </p:txBody>
      </p:sp>
    </p:spTree>
    <p:extLst>
      <p:ext uri="{BB962C8B-B14F-4D97-AF65-F5344CB8AC3E}">
        <p14:creationId xmlns:p14="http://schemas.microsoft.com/office/powerpoint/2010/main" val="1393601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Clarifying and Refining Topics</a:t>
            </a:r>
          </a:p>
        </p:txBody>
      </p:sp>
      <p:sp>
        <p:nvSpPr>
          <p:cNvPr id="3" name="Content Placeholder 2"/>
          <p:cNvSpPr>
            <a:spLocks noGrp="1"/>
          </p:cNvSpPr>
          <p:nvPr>
            <p:ph idx="1"/>
          </p:nvPr>
        </p:nvSpPr>
        <p:spPr/>
        <p:txBody>
          <a:bodyPr>
            <a:normAutofit fontScale="85000" lnSpcReduction="20000"/>
          </a:bodyPr>
          <a:lstStyle/>
          <a:p>
            <a:pPr>
              <a:buFont typeface="Wingdings" panose="05000000000000000000" pitchFamily="2" charset="2"/>
              <a:buChar char="§"/>
            </a:pPr>
            <a:r>
              <a:rPr lang="en-US" dirty="0"/>
              <a:t>Scaling down the Aim Statement – Sonya</a:t>
            </a:r>
          </a:p>
          <a:p>
            <a:pPr>
              <a:buFont typeface="Wingdings" panose="05000000000000000000" pitchFamily="2" charset="2"/>
              <a:buChar char="§"/>
            </a:pPr>
            <a:r>
              <a:rPr lang="en-US" dirty="0"/>
              <a:t>Driver Diagram - Judy</a:t>
            </a:r>
          </a:p>
          <a:p>
            <a:pPr>
              <a:buFont typeface="Wingdings" panose="05000000000000000000" pitchFamily="2" charset="2"/>
              <a:buChar char="§"/>
            </a:pPr>
            <a:r>
              <a:rPr lang="en-US" dirty="0"/>
              <a:t>High level Flow Chart – Judy</a:t>
            </a:r>
          </a:p>
          <a:p>
            <a:pPr>
              <a:buFont typeface="Wingdings" panose="05000000000000000000" pitchFamily="2" charset="2"/>
              <a:buChar char="§"/>
            </a:pPr>
            <a:r>
              <a:rPr lang="en-US" dirty="0"/>
              <a:t>Measurement - Judy</a:t>
            </a:r>
          </a:p>
          <a:p>
            <a:pPr>
              <a:buFont typeface="Wingdings" panose="05000000000000000000" pitchFamily="2" charset="2"/>
              <a:buChar char="§"/>
            </a:pPr>
            <a:r>
              <a:rPr lang="en-US" dirty="0"/>
              <a:t>Coming up with Test Ideas – Sonya</a:t>
            </a:r>
          </a:p>
          <a:p>
            <a:pPr lvl="1">
              <a:buFont typeface="Wingdings" panose="05000000000000000000" pitchFamily="2" charset="2"/>
              <a:buChar char="§"/>
            </a:pPr>
            <a:r>
              <a:rPr lang="en-US" dirty="0"/>
              <a:t>Test – answers the question if we do it this way…</a:t>
            </a:r>
          </a:p>
          <a:p>
            <a:pPr lvl="1">
              <a:buFont typeface="Wingdings" panose="05000000000000000000" pitchFamily="2" charset="2"/>
              <a:buChar char="§"/>
            </a:pPr>
            <a:r>
              <a:rPr lang="en-US" dirty="0"/>
              <a:t>Task – setting up a test, assigning roles / responsibility</a:t>
            </a:r>
          </a:p>
          <a:p>
            <a:pPr>
              <a:buFont typeface="Wingdings" panose="05000000000000000000" pitchFamily="2" charset="2"/>
              <a:buChar char="§"/>
            </a:pPr>
            <a:r>
              <a:rPr lang="en-US" dirty="0"/>
              <a:t>Process improvement is a journey – Sonya</a:t>
            </a:r>
          </a:p>
          <a:p>
            <a:pPr lvl="1">
              <a:buFont typeface="Wingdings" panose="05000000000000000000" pitchFamily="2" charset="2"/>
              <a:buChar char="§"/>
            </a:pPr>
            <a:r>
              <a:rPr lang="en-US" dirty="0"/>
              <a:t>Think Mississippi river!</a:t>
            </a:r>
          </a:p>
          <a:p>
            <a:pPr marL="0" indent="0">
              <a:buNone/>
            </a:pPr>
            <a:endParaRPr lang="en-US" dirty="0"/>
          </a:p>
          <a:p>
            <a:pPr marL="914400" lvl="2"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70A743B7-4783-42B4-A417-17CDBD9DB73F}" type="slidenum">
              <a:rPr lang="en-US" smtClean="0"/>
              <a:t>36</a:t>
            </a:fld>
            <a:endParaRPr lang="en-US"/>
          </a:p>
        </p:txBody>
      </p:sp>
      <p:sp>
        <p:nvSpPr>
          <p:cNvPr id="5" name="TextBox 4"/>
          <p:cNvSpPr txBox="1"/>
          <p:nvPr/>
        </p:nvSpPr>
        <p:spPr>
          <a:xfrm>
            <a:off x="6937131" y="237392"/>
            <a:ext cx="1705707" cy="369332"/>
          </a:xfrm>
          <a:prstGeom prst="rect">
            <a:avLst/>
          </a:prstGeom>
          <a:noFill/>
        </p:spPr>
        <p:txBody>
          <a:bodyPr wrap="square" rtlCol="0">
            <a:spAutoFit/>
          </a:bodyPr>
          <a:lstStyle/>
          <a:p>
            <a:pPr algn="ctr"/>
            <a:r>
              <a:rPr lang="en-US" b="1" dirty="0">
                <a:solidFill>
                  <a:srgbClr val="0070C0"/>
                </a:solidFill>
              </a:rPr>
              <a:t>Judy</a:t>
            </a:r>
          </a:p>
        </p:txBody>
      </p:sp>
    </p:spTree>
    <p:extLst>
      <p:ext uri="{BB962C8B-B14F-4D97-AF65-F5344CB8AC3E}">
        <p14:creationId xmlns:p14="http://schemas.microsoft.com/office/powerpoint/2010/main" val="6764933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We have an Aim Statement, now what do we do?</a:t>
            </a:r>
          </a:p>
        </p:txBody>
      </p:sp>
      <p:sp>
        <p:nvSpPr>
          <p:cNvPr id="9" name="Content Placeholder 8"/>
          <p:cNvSpPr>
            <a:spLocks noGrp="1"/>
          </p:cNvSpPr>
          <p:nvPr>
            <p:ph idx="1"/>
          </p:nvPr>
        </p:nvSpPr>
        <p:spPr/>
        <p:txBody>
          <a:bodyPr/>
          <a:lstStyle/>
          <a:p>
            <a:pPr>
              <a:buFont typeface="Wingdings" panose="05000000000000000000" pitchFamily="2" charset="2"/>
              <a:buChar char="§"/>
            </a:pPr>
            <a:r>
              <a:rPr lang="en-US" dirty="0" smtClean="0"/>
              <a:t>Is the Aim Statement boiling the ocean?</a:t>
            </a:r>
          </a:p>
          <a:p>
            <a:pPr marL="0" lvl="1" indent="0">
              <a:buNone/>
            </a:pPr>
            <a:r>
              <a:rPr lang="en-US" dirty="0" smtClean="0"/>
              <a:t>	Can </a:t>
            </a:r>
            <a:r>
              <a:rPr lang="en-US" dirty="0"/>
              <a:t>we make this more focused? Subset of a </a:t>
            </a:r>
            <a:r>
              <a:rPr lang="en-US" dirty="0" smtClean="0"/>
              <a:t>	population</a:t>
            </a:r>
            <a:r>
              <a:rPr lang="en-US" dirty="0"/>
              <a:t>?  Certain referrals, not all </a:t>
            </a:r>
            <a:r>
              <a:rPr lang="en-US" dirty="0" smtClean="0"/>
              <a:t>	referrals</a:t>
            </a:r>
            <a:r>
              <a:rPr lang="en-US" dirty="0"/>
              <a:t>? Certain lab test results, not all labs? </a:t>
            </a:r>
            <a:r>
              <a:rPr lang="en-US" dirty="0" smtClean="0"/>
              <a:t>	Included </a:t>
            </a:r>
            <a:r>
              <a:rPr lang="en-US" dirty="0"/>
              <a:t>patient perspective</a:t>
            </a:r>
            <a:r>
              <a:rPr lang="en-US" dirty="0" smtClean="0"/>
              <a:t>?</a:t>
            </a:r>
          </a:p>
          <a:p>
            <a:pPr marL="457200" lvl="1" indent="-457200">
              <a:buFont typeface="Wingdings" panose="05000000000000000000" pitchFamily="2" charset="2"/>
              <a:buChar char="§"/>
            </a:pPr>
            <a:r>
              <a:rPr lang="en-US" sz="3200" dirty="0"/>
              <a:t>Is anybody working on a PI project at their practice that they can share? </a:t>
            </a:r>
          </a:p>
          <a:p>
            <a:pPr marL="342900" lvl="1" indent="-342900"/>
            <a:endParaRPr lang="en-US" dirty="0" smtClean="0"/>
          </a:p>
          <a:p>
            <a:pPr marL="342900" lvl="1" indent="-342900"/>
            <a:endParaRPr lang="en-US" dirty="0"/>
          </a:p>
          <a:p>
            <a:endParaRPr lang="en-US" dirty="0"/>
          </a:p>
        </p:txBody>
      </p:sp>
      <p:sp>
        <p:nvSpPr>
          <p:cNvPr id="3" name="Slide Number Placeholder 2"/>
          <p:cNvSpPr>
            <a:spLocks noGrp="1"/>
          </p:cNvSpPr>
          <p:nvPr>
            <p:ph type="sldNum" sz="quarter" idx="12"/>
          </p:nvPr>
        </p:nvSpPr>
        <p:spPr/>
        <p:txBody>
          <a:bodyPr/>
          <a:lstStyle/>
          <a:p>
            <a:fld id="{70A743B7-4783-42B4-A417-17CDBD9DB73F}" type="slidenum">
              <a:rPr lang="en-US" smtClean="0"/>
              <a:t>37</a:t>
            </a:fld>
            <a:endParaRPr lang="en-US"/>
          </a:p>
        </p:txBody>
      </p:sp>
      <p:sp>
        <p:nvSpPr>
          <p:cNvPr id="5" name="TextBox 4"/>
          <p:cNvSpPr txBox="1"/>
          <p:nvPr/>
        </p:nvSpPr>
        <p:spPr>
          <a:xfrm>
            <a:off x="6937131" y="237392"/>
            <a:ext cx="1705707" cy="369332"/>
          </a:xfrm>
          <a:prstGeom prst="rect">
            <a:avLst/>
          </a:prstGeom>
          <a:noFill/>
        </p:spPr>
        <p:txBody>
          <a:bodyPr wrap="square" rtlCol="0">
            <a:spAutoFit/>
          </a:bodyPr>
          <a:lstStyle/>
          <a:p>
            <a:pPr algn="ctr"/>
            <a:r>
              <a:rPr lang="en-US" b="1" dirty="0">
                <a:solidFill>
                  <a:srgbClr val="0070C0"/>
                </a:solidFill>
              </a:rPr>
              <a:t>Sonya</a:t>
            </a:r>
          </a:p>
        </p:txBody>
      </p:sp>
    </p:spTree>
    <p:extLst>
      <p:ext uri="{BB962C8B-B14F-4D97-AF65-F5344CB8AC3E}">
        <p14:creationId xmlns:p14="http://schemas.microsoft.com/office/powerpoint/2010/main" val="14895038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Example of PI Project selection</a:t>
            </a:r>
          </a:p>
        </p:txBody>
      </p:sp>
      <p:sp>
        <p:nvSpPr>
          <p:cNvPr id="11" name="Slide Number Placeholder 10"/>
          <p:cNvSpPr>
            <a:spLocks noGrp="1"/>
          </p:cNvSpPr>
          <p:nvPr>
            <p:ph type="sldNum" sz="quarter" idx="12"/>
          </p:nvPr>
        </p:nvSpPr>
        <p:spPr/>
        <p:txBody>
          <a:bodyPr/>
          <a:lstStyle/>
          <a:p>
            <a:fld id="{61470DDB-8FAF-49FC-AFD1-313D7AD5C4D2}" type="slidenum">
              <a:rPr lang="en-US" smtClean="0"/>
              <a:t>38</a:t>
            </a:fld>
            <a:endParaRPr lang="en-US"/>
          </a:p>
        </p:txBody>
      </p:sp>
      <p:sp>
        <p:nvSpPr>
          <p:cNvPr id="5" name="TextBox 4"/>
          <p:cNvSpPr txBox="1"/>
          <p:nvPr/>
        </p:nvSpPr>
        <p:spPr>
          <a:xfrm>
            <a:off x="2621192" y="2113725"/>
            <a:ext cx="3622915" cy="461665"/>
          </a:xfrm>
          <a:prstGeom prst="rect">
            <a:avLst/>
          </a:prstGeom>
          <a:noFill/>
        </p:spPr>
        <p:txBody>
          <a:bodyPr wrap="none" rtlCol="0" anchor="ctr">
            <a:spAutoFit/>
          </a:bodyPr>
          <a:lstStyle/>
          <a:p>
            <a:r>
              <a:rPr lang="en-US" sz="2400" dirty="0"/>
              <a:t>Let’s fix the referral process</a:t>
            </a:r>
          </a:p>
        </p:txBody>
      </p:sp>
      <p:sp>
        <p:nvSpPr>
          <p:cNvPr id="6" name="TextBox 5"/>
          <p:cNvSpPr txBox="1"/>
          <p:nvPr/>
        </p:nvSpPr>
        <p:spPr>
          <a:xfrm>
            <a:off x="2487182" y="2700987"/>
            <a:ext cx="3962751" cy="461665"/>
          </a:xfrm>
          <a:prstGeom prst="rect">
            <a:avLst/>
          </a:prstGeom>
          <a:noFill/>
        </p:spPr>
        <p:txBody>
          <a:bodyPr wrap="none" rtlCol="0" anchor="ctr">
            <a:spAutoFit/>
          </a:bodyPr>
          <a:lstStyle/>
          <a:p>
            <a:r>
              <a:rPr lang="en-US" sz="2400" dirty="0"/>
              <a:t>Let’s fix the GI referral process</a:t>
            </a:r>
          </a:p>
        </p:txBody>
      </p:sp>
      <p:sp>
        <p:nvSpPr>
          <p:cNvPr id="7" name="TextBox 6"/>
          <p:cNvSpPr txBox="1"/>
          <p:nvPr/>
        </p:nvSpPr>
        <p:spPr>
          <a:xfrm>
            <a:off x="1834701" y="3276434"/>
            <a:ext cx="5246564" cy="461665"/>
          </a:xfrm>
          <a:prstGeom prst="rect">
            <a:avLst/>
          </a:prstGeom>
          <a:noFill/>
        </p:spPr>
        <p:txBody>
          <a:bodyPr wrap="none" rtlCol="0" anchor="ctr">
            <a:spAutoFit/>
          </a:bodyPr>
          <a:lstStyle/>
          <a:p>
            <a:r>
              <a:rPr lang="en-US" sz="2400" dirty="0"/>
              <a:t>Let’s fix the colonoscopy referral process</a:t>
            </a:r>
          </a:p>
        </p:txBody>
      </p:sp>
      <p:sp>
        <p:nvSpPr>
          <p:cNvPr id="8" name="TextBox 7"/>
          <p:cNvSpPr txBox="1"/>
          <p:nvPr/>
        </p:nvSpPr>
        <p:spPr>
          <a:xfrm>
            <a:off x="1291035" y="3875525"/>
            <a:ext cx="6230680" cy="461665"/>
          </a:xfrm>
          <a:prstGeom prst="rect">
            <a:avLst/>
          </a:prstGeom>
          <a:noFill/>
        </p:spPr>
        <p:txBody>
          <a:bodyPr wrap="none" rtlCol="0" anchor="ctr">
            <a:spAutoFit/>
          </a:bodyPr>
          <a:lstStyle/>
          <a:p>
            <a:pPr algn="ctr"/>
            <a:r>
              <a:rPr lang="en-US" sz="2400" dirty="0"/>
              <a:t>Let’s fix the routine colonoscopy referral process</a:t>
            </a:r>
          </a:p>
        </p:txBody>
      </p:sp>
      <p:sp>
        <p:nvSpPr>
          <p:cNvPr id="9" name="TextBox 8"/>
          <p:cNvSpPr txBox="1"/>
          <p:nvPr/>
        </p:nvSpPr>
        <p:spPr>
          <a:xfrm>
            <a:off x="726454" y="4469243"/>
            <a:ext cx="7394039" cy="830997"/>
          </a:xfrm>
          <a:prstGeom prst="rect">
            <a:avLst/>
          </a:prstGeom>
          <a:noFill/>
        </p:spPr>
        <p:txBody>
          <a:bodyPr wrap="square" rtlCol="0" anchor="ctr">
            <a:spAutoFit/>
          </a:bodyPr>
          <a:lstStyle/>
          <a:p>
            <a:pPr algn="ctr"/>
            <a:r>
              <a:rPr lang="en-US" sz="2400" dirty="0"/>
              <a:t>Let’s fix the routine colonoscopy referral process between 1 PCP and 1 GI doc</a:t>
            </a:r>
          </a:p>
        </p:txBody>
      </p:sp>
      <p:sp>
        <p:nvSpPr>
          <p:cNvPr id="4" name="Down Arrow 3"/>
          <p:cNvSpPr/>
          <p:nvPr/>
        </p:nvSpPr>
        <p:spPr>
          <a:xfrm>
            <a:off x="4052447" y="2563848"/>
            <a:ext cx="363682" cy="148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Down Arrow 11"/>
          <p:cNvSpPr/>
          <p:nvPr/>
        </p:nvSpPr>
        <p:spPr>
          <a:xfrm>
            <a:off x="4052447" y="3124958"/>
            <a:ext cx="363682" cy="148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Down Arrow 12"/>
          <p:cNvSpPr/>
          <p:nvPr/>
        </p:nvSpPr>
        <p:spPr>
          <a:xfrm>
            <a:off x="4052447" y="3717243"/>
            <a:ext cx="363682" cy="148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Down Arrow 13"/>
          <p:cNvSpPr/>
          <p:nvPr/>
        </p:nvSpPr>
        <p:spPr>
          <a:xfrm>
            <a:off x="4052447" y="4392657"/>
            <a:ext cx="363682" cy="148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TextBox 14"/>
          <p:cNvSpPr txBox="1"/>
          <p:nvPr/>
        </p:nvSpPr>
        <p:spPr>
          <a:xfrm>
            <a:off x="6937131" y="237392"/>
            <a:ext cx="1705707" cy="369332"/>
          </a:xfrm>
          <a:prstGeom prst="rect">
            <a:avLst/>
          </a:prstGeom>
          <a:noFill/>
        </p:spPr>
        <p:txBody>
          <a:bodyPr wrap="square" rtlCol="0">
            <a:spAutoFit/>
          </a:bodyPr>
          <a:lstStyle/>
          <a:p>
            <a:pPr algn="ctr"/>
            <a:r>
              <a:rPr lang="en-US" b="1" dirty="0">
                <a:solidFill>
                  <a:srgbClr val="0070C0"/>
                </a:solidFill>
              </a:rPr>
              <a:t>Sonya</a:t>
            </a:r>
          </a:p>
        </p:txBody>
      </p:sp>
    </p:spTree>
    <p:extLst>
      <p:ext uri="{BB962C8B-B14F-4D97-AF65-F5344CB8AC3E}">
        <p14:creationId xmlns:p14="http://schemas.microsoft.com/office/powerpoint/2010/main" val="188359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5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75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50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75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50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4" grpId="0" animBg="1"/>
      <p:bldP spid="12" grpId="0" animBg="1"/>
      <p:bldP spid="13" grpId="0" animBg="1"/>
      <p:bldP spid="1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Driver Diagram</a:t>
            </a:r>
          </a:p>
        </p:txBody>
      </p:sp>
      <p:sp>
        <p:nvSpPr>
          <p:cNvPr id="3" name="Content Placeholder 2"/>
          <p:cNvSpPr>
            <a:spLocks noGrp="1"/>
          </p:cNvSpPr>
          <p:nvPr>
            <p:ph idx="1"/>
          </p:nvPr>
        </p:nvSpPr>
        <p:spPr>
          <a:xfrm>
            <a:off x="603739" y="1517100"/>
            <a:ext cx="7886700" cy="4351338"/>
          </a:xfrm>
        </p:spPr>
        <p:txBody>
          <a:bodyPr/>
          <a:lstStyle/>
          <a:p>
            <a:r>
              <a:rPr lang="en-US" dirty="0"/>
              <a:t>Another tool to help focus test ideas</a:t>
            </a:r>
          </a:p>
        </p:txBody>
      </p:sp>
      <p:sp>
        <p:nvSpPr>
          <p:cNvPr id="4" name="Slide Number Placeholder 3"/>
          <p:cNvSpPr>
            <a:spLocks noGrp="1"/>
          </p:cNvSpPr>
          <p:nvPr>
            <p:ph type="sldNum" sz="quarter" idx="12"/>
          </p:nvPr>
        </p:nvSpPr>
        <p:spPr/>
        <p:txBody>
          <a:bodyPr/>
          <a:lstStyle/>
          <a:p>
            <a:fld id="{70A743B7-4783-42B4-A417-17CDBD9DB73F}" type="slidenum">
              <a:rPr lang="en-US" smtClean="0"/>
              <a:t>39</a:t>
            </a:fld>
            <a:endParaRPr lang="en-US"/>
          </a:p>
        </p:txBody>
      </p:sp>
      <p:sp>
        <p:nvSpPr>
          <p:cNvPr id="5" name="Rectangle 4"/>
          <p:cNvSpPr/>
          <p:nvPr/>
        </p:nvSpPr>
        <p:spPr>
          <a:xfrm>
            <a:off x="1002323" y="3217985"/>
            <a:ext cx="1767254" cy="1099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Statement</a:t>
            </a:r>
          </a:p>
        </p:txBody>
      </p:sp>
      <p:sp>
        <p:nvSpPr>
          <p:cNvPr id="6" name="Rounded Rectangle 5"/>
          <p:cNvSpPr/>
          <p:nvPr/>
        </p:nvSpPr>
        <p:spPr>
          <a:xfrm>
            <a:off x="3619503" y="2380610"/>
            <a:ext cx="1855177" cy="87196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Primary Driver</a:t>
            </a:r>
          </a:p>
        </p:txBody>
      </p:sp>
      <p:sp>
        <p:nvSpPr>
          <p:cNvPr id="7" name="Rounded Rectangle 6"/>
          <p:cNvSpPr/>
          <p:nvPr/>
        </p:nvSpPr>
        <p:spPr>
          <a:xfrm>
            <a:off x="3631224" y="3792005"/>
            <a:ext cx="1855177" cy="87196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Primary Driver</a:t>
            </a:r>
          </a:p>
        </p:txBody>
      </p:sp>
      <p:sp>
        <p:nvSpPr>
          <p:cNvPr id="8" name="Rounded Rectangle 7"/>
          <p:cNvSpPr/>
          <p:nvPr/>
        </p:nvSpPr>
        <p:spPr>
          <a:xfrm>
            <a:off x="3619501" y="5034082"/>
            <a:ext cx="1855177" cy="87196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Primary Driver</a:t>
            </a:r>
          </a:p>
        </p:txBody>
      </p:sp>
      <p:sp>
        <p:nvSpPr>
          <p:cNvPr id="9" name="Rounded Rectangle 8"/>
          <p:cNvSpPr/>
          <p:nvPr/>
        </p:nvSpPr>
        <p:spPr>
          <a:xfrm>
            <a:off x="6002953" y="1967379"/>
            <a:ext cx="1582613" cy="48695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Secondary Drivers</a:t>
            </a:r>
          </a:p>
        </p:txBody>
      </p:sp>
      <p:sp>
        <p:nvSpPr>
          <p:cNvPr id="10" name="Rounded Rectangle 9"/>
          <p:cNvSpPr/>
          <p:nvPr/>
        </p:nvSpPr>
        <p:spPr>
          <a:xfrm>
            <a:off x="6002953" y="2562579"/>
            <a:ext cx="1582613" cy="48695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Secondary Drivers</a:t>
            </a:r>
          </a:p>
        </p:txBody>
      </p:sp>
      <p:sp>
        <p:nvSpPr>
          <p:cNvPr id="11" name="Rounded Rectangle 10"/>
          <p:cNvSpPr/>
          <p:nvPr/>
        </p:nvSpPr>
        <p:spPr>
          <a:xfrm>
            <a:off x="6002954" y="3180268"/>
            <a:ext cx="1582613" cy="48695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Secondary Drivers</a:t>
            </a:r>
          </a:p>
        </p:txBody>
      </p:sp>
      <p:sp>
        <p:nvSpPr>
          <p:cNvPr id="12" name="Rounded Rectangle 11"/>
          <p:cNvSpPr/>
          <p:nvPr/>
        </p:nvSpPr>
        <p:spPr>
          <a:xfrm>
            <a:off x="6002953" y="3985994"/>
            <a:ext cx="1582613" cy="48695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Secondary Drivers</a:t>
            </a:r>
          </a:p>
        </p:txBody>
      </p:sp>
      <p:sp>
        <p:nvSpPr>
          <p:cNvPr id="13" name="Rounded Rectangle 12"/>
          <p:cNvSpPr/>
          <p:nvPr/>
        </p:nvSpPr>
        <p:spPr>
          <a:xfrm>
            <a:off x="6002953" y="5226585"/>
            <a:ext cx="1582613" cy="48695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Secondary Drivers</a:t>
            </a:r>
          </a:p>
        </p:txBody>
      </p:sp>
      <p:cxnSp>
        <p:nvCxnSpPr>
          <p:cNvPr id="15" name="Straight Arrow Connector 14"/>
          <p:cNvCxnSpPr>
            <a:stCxn id="6" idx="1"/>
          </p:cNvCxnSpPr>
          <p:nvPr/>
        </p:nvCxnSpPr>
        <p:spPr>
          <a:xfrm flipH="1">
            <a:off x="2831123" y="2816593"/>
            <a:ext cx="788380" cy="8506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7" idx="1"/>
          </p:cNvCxnSpPr>
          <p:nvPr/>
        </p:nvCxnSpPr>
        <p:spPr>
          <a:xfrm flipH="1" flipV="1">
            <a:off x="2825263" y="3834426"/>
            <a:ext cx="805961" cy="3935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2831123" y="3974123"/>
            <a:ext cx="712178" cy="15298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9" idx="1"/>
            <a:endCxn id="6" idx="3"/>
          </p:cNvCxnSpPr>
          <p:nvPr/>
        </p:nvCxnSpPr>
        <p:spPr>
          <a:xfrm flipH="1">
            <a:off x="5474680" y="2210858"/>
            <a:ext cx="528273" cy="6057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0" idx="1"/>
            <a:endCxn id="6" idx="3"/>
          </p:cNvCxnSpPr>
          <p:nvPr/>
        </p:nvCxnSpPr>
        <p:spPr>
          <a:xfrm flipH="1">
            <a:off x="5474680" y="2806058"/>
            <a:ext cx="528273" cy="105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1" idx="1"/>
          </p:cNvCxnSpPr>
          <p:nvPr/>
        </p:nvCxnSpPr>
        <p:spPr>
          <a:xfrm flipH="1" flipV="1">
            <a:off x="5474678" y="2920360"/>
            <a:ext cx="528276" cy="5033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12" idx="1"/>
            <a:endCxn id="7" idx="3"/>
          </p:cNvCxnSpPr>
          <p:nvPr/>
        </p:nvCxnSpPr>
        <p:spPr>
          <a:xfrm flipH="1" flipV="1">
            <a:off x="5486401" y="4227988"/>
            <a:ext cx="516552" cy="14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13" idx="1"/>
            <a:endCxn id="8" idx="3"/>
          </p:cNvCxnSpPr>
          <p:nvPr/>
        </p:nvCxnSpPr>
        <p:spPr>
          <a:xfrm flipH="1">
            <a:off x="5474678" y="5470064"/>
            <a:ext cx="528275"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060223" y="609724"/>
            <a:ext cx="1679331" cy="369332"/>
          </a:xfrm>
          <a:prstGeom prst="rect">
            <a:avLst/>
          </a:prstGeom>
          <a:noFill/>
        </p:spPr>
        <p:txBody>
          <a:bodyPr wrap="square" rtlCol="0">
            <a:spAutoFit/>
          </a:bodyPr>
          <a:lstStyle/>
          <a:p>
            <a:r>
              <a:rPr lang="en-US" dirty="0">
                <a:solidFill>
                  <a:srgbClr val="0070C0"/>
                </a:solidFill>
              </a:rPr>
              <a:t>Judy</a:t>
            </a:r>
          </a:p>
        </p:txBody>
      </p:sp>
      <p:sp>
        <p:nvSpPr>
          <p:cNvPr id="24" name="TextBox 23"/>
          <p:cNvSpPr txBox="1"/>
          <p:nvPr/>
        </p:nvSpPr>
        <p:spPr>
          <a:xfrm>
            <a:off x="844062" y="6274716"/>
            <a:ext cx="5455627" cy="369332"/>
          </a:xfrm>
          <a:prstGeom prst="rect">
            <a:avLst/>
          </a:prstGeom>
          <a:noFill/>
        </p:spPr>
        <p:txBody>
          <a:bodyPr wrap="square" rtlCol="0">
            <a:spAutoFit/>
          </a:bodyPr>
          <a:lstStyle/>
          <a:p>
            <a:r>
              <a:rPr lang="en-US" b="1" dirty="0">
                <a:solidFill>
                  <a:srgbClr val="0070C0"/>
                </a:solidFill>
              </a:rPr>
              <a:t>As a group we would do a few together verbally.</a:t>
            </a:r>
          </a:p>
        </p:txBody>
      </p:sp>
    </p:spTree>
    <p:extLst>
      <p:ext uri="{BB962C8B-B14F-4D97-AF65-F5344CB8AC3E}">
        <p14:creationId xmlns:p14="http://schemas.microsoft.com/office/powerpoint/2010/main" val="4364033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High Level Flow Chart</a:t>
            </a:r>
          </a:p>
        </p:txBody>
      </p:sp>
      <p:sp>
        <p:nvSpPr>
          <p:cNvPr id="3" name="Content Placeholder 2"/>
          <p:cNvSpPr>
            <a:spLocks noGrp="1"/>
          </p:cNvSpPr>
          <p:nvPr>
            <p:ph idx="1"/>
          </p:nvPr>
        </p:nvSpPr>
        <p:spPr/>
        <p:txBody>
          <a:bodyPr/>
          <a:lstStyle/>
          <a:p>
            <a:r>
              <a:rPr lang="en-US" dirty="0"/>
              <a:t>What are the logical steps?</a:t>
            </a:r>
          </a:p>
          <a:p>
            <a:r>
              <a:rPr lang="en-US" dirty="0"/>
              <a:t>Which step would include patient input?</a:t>
            </a:r>
          </a:p>
          <a:p>
            <a:r>
              <a:rPr lang="en-US" dirty="0"/>
              <a:t>Was the last step making sure the patient had the correct follow-up?</a:t>
            </a:r>
          </a:p>
          <a:p>
            <a:pPr marL="0" indent="0">
              <a:buNone/>
            </a:pPr>
            <a:endParaRPr lang="en-US" dirty="0"/>
          </a:p>
        </p:txBody>
      </p:sp>
      <p:sp>
        <p:nvSpPr>
          <p:cNvPr id="4" name="Slide Number Placeholder 3"/>
          <p:cNvSpPr>
            <a:spLocks noGrp="1"/>
          </p:cNvSpPr>
          <p:nvPr>
            <p:ph type="sldNum" sz="quarter" idx="12"/>
          </p:nvPr>
        </p:nvSpPr>
        <p:spPr/>
        <p:txBody>
          <a:bodyPr/>
          <a:lstStyle/>
          <a:p>
            <a:fld id="{70A743B7-4783-42B4-A417-17CDBD9DB73F}" type="slidenum">
              <a:rPr lang="en-US" smtClean="0"/>
              <a:t>40</a:t>
            </a:fld>
            <a:endParaRPr lang="en-US"/>
          </a:p>
        </p:txBody>
      </p:sp>
      <p:sp>
        <p:nvSpPr>
          <p:cNvPr id="8" name="Flowchart: Process 7"/>
          <p:cNvSpPr/>
          <p:nvPr/>
        </p:nvSpPr>
        <p:spPr>
          <a:xfrm>
            <a:off x="923193" y="4012238"/>
            <a:ext cx="1204546" cy="78251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i.e. Diagnose  Order test or referral </a:t>
            </a:r>
          </a:p>
        </p:txBody>
      </p:sp>
      <p:sp>
        <p:nvSpPr>
          <p:cNvPr id="9" name="Flowchart: Process 8"/>
          <p:cNvSpPr/>
          <p:nvPr/>
        </p:nvSpPr>
        <p:spPr>
          <a:xfrm>
            <a:off x="2341685" y="4012238"/>
            <a:ext cx="1204546" cy="78251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lowchart: Process 9"/>
          <p:cNvSpPr/>
          <p:nvPr/>
        </p:nvSpPr>
        <p:spPr>
          <a:xfrm>
            <a:off x="3760177" y="4012238"/>
            <a:ext cx="1204546" cy="78251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lowchart: Process 10"/>
          <p:cNvSpPr/>
          <p:nvPr/>
        </p:nvSpPr>
        <p:spPr>
          <a:xfrm>
            <a:off x="5178669" y="4012238"/>
            <a:ext cx="1204546" cy="78251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lowchart: Process 11"/>
          <p:cNvSpPr/>
          <p:nvPr/>
        </p:nvSpPr>
        <p:spPr>
          <a:xfrm>
            <a:off x="6660174" y="4036844"/>
            <a:ext cx="1204546" cy="78251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 Patient receives follow-up</a:t>
            </a:r>
          </a:p>
        </p:txBody>
      </p:sp>
      <p:sp>
        <p:nvSpPr>
          <p:cNvPr id="6" name="Up Arrow 5"/>
          <p:cNvSpPr/>
          <p:nvPr/>
        </p:nvSpPr>
        <p:spPr>
          <a:xfrm>
            <a:off x="1222131" y="4929689"/>
            <a:ext cx="606669" cy="615461"/>
          </a:xfrm>
          <a:prstGeom prst="up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7" name="TextBox 6"/>
          <p:cNvSpPr txBox="1"/>
          <p:nvPr/>
        </p:nvSpPr>
        <p:spPr>
          <a:xfrm>
            <a:off x="556112" y="5665568"/>
            <a:ext cx="2362934" cy="923330"/>
          </a:xfrm>
          <a:prstGeom prst="rect">
            <a:avLst/>
          </a:prstGeom>
          <a:noFill/>
        </p:spPr>
        <p:txBody>
          <a:bodyPr wrap="square" rtlCol="0">
            <a:spAutoFit/>
          </a:bodyPr>
          <a:lstStyle/>
          <a:p>
            <a:r>
              <a:rPr lang="en-US" dirty="0"/>
              <a:t>Some action that starts the process.</a:t>
            </a:r>
          </a:p>
          <a:p>
            <a:r>
              <a:rPr lang="en-US" dirty="0"/>
              <a:t>Can start with a verb.</a:t>
            </a:r>
          </a:p>
        </p:txBody>
      </p:sp>
      <p:sp>
        <p:nvSpPr>
          <p:cNvPr id="13" name="TextBox 12"/>
          <p:cNvSpPr txBox="1"/>
          <p:nvPr/>
        </p:nvSpPr>
        <p:spPr>
          <a:xfrm>
            <a:off x="3279532" y="5416062"/>
            <a:ext cx="4976446" cy="923330"/>
          </a:xfrm>
          <a:prstGeom prst="rect">
            <a:avLst/>
          </a:prstGeom>
          <a:noFill/>
        </p:spPr>
        <p:txBody>
          <a:bodyPr wrap="square" rtlCol="0">
            <a:spAutoFit/>
          </a:bodyPr>
          <a:lstStyle/>
          <a:p>
            <a:r>
              <a:rPr lang="en-US" b="1" dirty="0">
                <a:solidFill>
                  <a:srgbClr val="0070C0"/>
                </a:solidFill>
              </a:rPr>
              <a:t>As a group we would do a few together verbally. I will also at this juncture talk about how DD and HLFC work together.</a:t>
            </a:r>
          </a:p>
        </p:txBody>
      </p:sp>
      <p:sp>
        <p:nvSpPr>
          <p:cNvPr id="14" name="TextBox 13"/>
          <p:cNvSpPr txBox="1"/>
          <p:nvPr/>
        </p:nvSpPr>
        <p:spPr>
          <a:xfrm>
            <a:off x="7060223" y="609724"/>
            <a:ext cx="1679331" cy="369332"/>
          </a:xfrm>
          <a:prstGeom prst="rect">
            <a:avLst/>
          </a:prstGeom>
          <a:noFill/>
        </p:spPr>
        <p:txBody>
          <a:bodyPr wrap="square" rtlCol="0">
            <a:spAutoFit/>
          </a:bodyPr>
          <a:lstStyle/>
          <a:p>
            <a:r>
              <a:rPr lang="en-US" dirty="0">
                <a:solidFill>
                  <a:srgbClr val="0070C0"/>
                </a:solidFill>
              </a:rPr>
              <a:t>Judy</a:t>
            </a:r>
          </a:p>
        </p:txBody>
      </p:sp>
    </p:spTree>
    <p:extLst>
      <p:ext uri="{BB962C8B-B14F-4D97-AF65-F5344CB8AC3E}">
        <p14:creationId xmlns:p14="http://schemas.microsoft.com/office/powerpoint/2010/main" val="8323706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Measurement</a:t>
            </a:r>
          </a:p>
        </p:txBody>
      </p:sp>
      <p:sp>
        <p:nvSpPr>
          <p:cNvPr id="3" name="Content Placeholder 2"/>
          <p:cNvSpPr>
            <a:spLocks noGrp="1"/>
          </p:cNvSpPr>
          <p:nvPr>
            <p:ph idx="1"/>
          </p:nvPr>
        </p:nvSpPr>
        <p:spPr/>
        <p:txBody>
          <a:bodyPr>
            <a:normAutofit fontScale="70000" lnSpcReduction="20000"/>
          </a:bodyPr>
          <a:lstStyle/>
          <a:p>
            <a:pPr>
              <a:buFont typeface="Wingdings" panose="05000000000000000000" pitchFamily="2" charset="2"/>
              <a:buChar char="§"/>
            </a:pPr>
            <a:r>
              <a:rPr lang="en-US" dirty="0"/>
              <a:t>You know you have a clear Aim Statement when it is easy to identify what to measure.</a:t>
            </a:r>
          </a:p>
          <a:p>
            <a:pPr lvl="1">
              <a:buFont typeface="Wingdings" panose="05000000000000000000" pitchFamily="2" charset="2"/>
              <a:buChar char="§"/>
            </a:pPr>
            <a:r>
              <a:rPr lang="en-US" dirty="0"/>
              <a:t>Increase Diabetic Eye exams from baseline of 30% to 75% by 12/31/2016.</a:t>
            </a:r>
          </a:p>
          <a:p>
            <a:pPr>
              <a:buFont typeface="Wingdings" panose="05000000000000000000" pitchFamily="2" charset="2"/>
              <a:buChar char="§"/>
            </a:pPr>
            <a:endParaRPr lang="en-US" dirty="0"/>
          </a:p>
          <a:p>
            <a:pPr>
              <a:buFont typeface="Wingdings" panose="05000000000000000000" pitchFamily="2" charset="2"/>
              <a:buChar char="§"/>
            </a:pPr>
            <a:endParaRPr lang="en-US" dirty="0"/>
          </a:p>
          <a:p>
            <a:pPr>
              <a:buFont typeface="Wingdings" panose="05000000000000000000" pitchFamily="2" charset="2"/>
              <a:buChar char="§"/>
            </a:pPr>
            <a:endParaRPr lang="en-US" dirty="0"/>
          </a:p>
          <a:p>
            <a:pPr>
              <a:buFont typeface="Wingdings" panose="05000000000000000000" pitchFamily="2" charset="2"/>
              <a:buChar char="§"/>
            </a:pPr>
            <a:endParaRPr lang="en-US" dirty="0"/>
          </a:p>
          <a:p>
            <a:pPr>
              <a:buFont typeface="Wingdings" panose="05000000000000000000" pitchFamily="2" charset="2"/>
              <a:buChar char="§"/>
            </a:pPr>
            <a:r>
              <a:rPr lang="en-US" dirty="0"/>
              <a:t>Rapid tests to check if idea works or not. </a:t>
            </a:r>
            <a:r>
              <a:rPr lang="en-US" sz="3200" b="1" i="1" dirty="0">
                <a:solidFill>
                  <a:srgbClr val="0070C0"/>
                </a:solidFill>
              </a:rPr>
              <a:t>Fail often, Fail fast</a:t>
            </a:r>
            <a:r>
              <a:rPr lang="en-US" sz="3200" b="1" dirty="0"/>
              <a:t>.</a:t>
            </a:r>
            <a:r>
              <a:rPr lang="en-US" sz="2200" dirty="0"/>
              <a:t> </a:t>
            </a:r>
          </a:p>
          <a:p>
            <a:pPr>
              <a:buFont typeface="Wingdings" panose="05000000000000000000" pitchFamily="2" charset="2"/>
              <a:buChar char="§"/>
            </a:pPr>
            <a:r>
              <a:rPr lang="en-US" sz="2600" dirty="0"/>
              <a:t>A fun TED Talk</a:t>
            </a:r>
            <a:r>
              <a:rPr lang="en-US" sz="2600" b="1" dirty="0"/>
              <a:t> </a:t>
            </a:r>
            <a:r>
              <a:rPr lang="en-US" sz="1900" b="1" dirty="0"/>
              <a:t>https://www.ted.com/talks/astro_teller_the_unexpected_benefit_of_celebrating_failure</a:t>
            </a:r>
          </a:p>
          <a:p>
            <a:pPr marL="0" indent="0">
              <a:buNone/>
            </a:pPr>
            <a:endParaRPr lang="en-US" dirty="0"/>
          </a:p>
        </p:txBody>
      </p:sp>
      <p:sp>
        <p:nvSpPr>
          <p:cNvPr id="4" name="Slide Number Placeholder 3"/>
          <p:cNvSpPr>
            <a:spLocks noGrp="1"/>
          </p:cNvSpPr>
          <p:nvPr>
            <p:ph type="sldNum" sz="quarter" idx="12"/>
          </p:nvPr>
        </p:nvSpPr>
        <p:spPr/>
        <p:txBody>
          <a:bodyPr/>
          <a:lstStyle/>
          <a:p>
            <a:fld id="{70A743B7-4783-42B4-A417-17CDBD9DB73F}" type="slidenum">
              <a:rPr lang="en-US" smtClean="0"/>
              <a:t>41</a:t>
            </a:fld>
            <a:endParaRPr lang="en-US" dirty="0"/>
          </a:p>
        </p:txBody>
      </p:sp>
      <p:sp>
        <p:nvSpPr>
          <p:cNvPr id="5" name="Oval 4"/>
          <p:cNvSpPr/>
          <p:nvPr/>
        </p:nvSpPr>
        <p:spPr>
          <a:xfrm>
            <a:off x="6147497" y="2363226"/>
            <a:ext cx="641839" cy="63304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gradFill>
                <a:gsLst>
                  <a:gs pos="21000">
                    <a:srgbClr val="53575C"/>
                  </a:gs>
                  <a:gs pos="88000">
                    <a:srgbClr val="C5C7CA"/>
                  </a:gs>
                </a:gsLst>
                <a:lin ang="5400000"/>
              </a:gradFill>
            </a:endParaRPr>
          </a:p>
        </p:txBody>
      </p:sp>
      <p:sp>
        <p:nvSpPr>
          <p:cNvPr id="6" name="Oval 5"/>
          <p:cNvSpPr/>
          <p:nvPr/>
        </p:nvSpPr>
        <p:spPr>
          <a:xfrm>
            <a:off x="7003072" y="2360614"/>
            <a:ext cx="641839" cy="63304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gradFill>
                <a:gsLst>
                  <a:gs pos="21000">
                    <a:srgbClr val="53575C"/>
                  </a:gs>
                  <a:gs pos="88000">
                    <a:srgbClr val="C5C7CA"/>
                  </a:gs>
                </a:gsLst>
                <a:lin ang="5400000"/>
              </a:gradFill>
            </a:endParaRPr>
          </a:p>
        </p:txBody>
      </p:sp>
      <p:cxnSp>
        <p:nvCxnSpPr>
          <p:cNvPr id="8" name="Straight Arrow Connector 7"/>
          <p:cNvCxnSpPr>
            <a:endCxn id="5" idx="3"/>
          </p:cNvCxnSpPr>
          <p:nvPr/>
        </p:nvCxnSpPr>
        <p:spPr>
          <a:xfrm flipV="1">
            <a:off x="5408944" y="2903565"/>
            <a:ext cx="832548" cy="563117"/>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268402" y="3100189"/>
            <a:ext cx="1800225" cy="923330"/>
          </a:xfrm>
          <a:prstGeom prst="rect">
            <a:avLst/>
          </a:prstGeom>
          <a:noFill/>
        </p:spPr>
        <p:txBody>
          <a:bodyPr wrap="square" rtlCol="0">
            <a:spAutoFit/>
          </a:bodyPr>
          <a:lstStyle/>
          <a:p>
            <a:r>
              <a:rPr lang="en-US" dirty="0"/>
              <a:t>This is where you</a:t>
            </a:r>
          </a:p>
          <a:p>
            <a:r>
              <a:rPr lang="en-US" dirty="0"/>
              <a:t>use your denominator</a:t>
            </a:r>
          </a:p>
        </p:txBody>
      </p:sp>
      <p:sp>
        <p:nvSpPr>
          <p:cNvPr id="13" name="TextBox 12"/>
          <p:cNvSpPr txBox="1"/>
          <p:nvPr/>
        </p:nvSpPr>
        <p:spPr>
          <a:xfrm>
            <a:off x="6550269" y="3167938"/>
            <a:ext cx="2189285" cy="923330"/>
          </a:xfrm>
          <a:prstGeom prst="rect">
            <a:avLst/>
          </a:prstGeom>
          <a:noFill/>
        </p:spPr>
        <p:txBody>
          <a:bodyPr wrap="square" rtlCol="0">
            <a:spAutoFit/>
          </a:bodyPr>
          <a:lstStyle/>
          <a:p>
            <a:r>
              <a:rPr lang="en-US" dirty="0"/>
              <a:t>Use this to figure out what would be the numerator</a:t>
            </a:r>
          </a:p>
        </p:txBody>
      </p:sp>
      <p:cxnSp>
        <p:nvCxnSpPr>
          <p:cNvPr id="14" name="Straight Arrow Connector 13"/>
          <p:cNvCxnSpPr/>
          <p:nvPr/>
        </p:nvCxnSpPr>
        <p:spPr>
          <a:xfrm flipH="1" flipV="1">
            <a:off x="7486650" y="2922952"/>
            <a:ext cx="413238" cy="327732"/>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060223" y="609724"/>
            <a:ext cx="1679331" cy="369332"/>
          </a:xfrm>
          <a:prstGeom prst="rect">
            <a:avLst/>
          </a:prstGeom>
          <a:noFill/>
        </p:spPr>
        <p:txBody>
          <a:bodyPr wrap="square" rtlCol="0">
            <a:spAutoFit/>
          </a:bodyPr>
          <a:lstStyle/>
          <a:p>
            <a:r>
              <a:rPr lang="en-US" dirty="0">
                <a:solidFill>
                  <a:srgbClr val="0070C0"/>
                </a:solidFill>
              </a:rPr>
              <a:t>Judy</a:t>
            </a:r>
          </a:p>
        </p:txBody>
      </p:sp>
    </p:spTree>
    <p:extLst>
      <p:ext uri="{BB962C8B-B14F-4D97-AF65-F5344CB8AC3E}">
        <p14:creationId xmlns:p14="http://schemas.microsoft.com/office/powerpoint/2010/main" val="7688534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 Ideas</a:t>
            </a:r>
          </a:p>
        </p:txBody>
      </p:sp>
      <p:sp>
        <p:nvSpPr>
          <p:cNvPr id="3" name="Content Placeholder 2"/>
          <p:cNvSpPr>
            <a:spLocks noGrp="1"/>
          </p:cNvSpPr>
          <p:nvPr>
            <p:ph idx="1"/>
          </p:nvPr>
        </p:nvSpPr>
        <p:spPr>
          <a:xfrm>
            <a:off x="628650" y="1401029"/>
            <a:ext cx="8225204" cy="5137884"/>
          </a:xfrm>
        </p:spPr>
        <p:txBody>
          <a:bodyPr>
            <a:normAutofit lnSpcReduction="10000"/>
          </a:bodyPr>
          <a:lstStyle/>
          <a:p>
            <a:r>
              <a:rPr lang="en-US" dirty="0"/>
              <a:t>A good test idea answers a hypothesis</a:t>
            </a:r>
            <a:r>
              <a:rPr lang="en-US" b="1" dirty="0"/>
              <a:t>.</a:t>
            </a:r>
          </a:p>
          <a:p>
            <a:pPr lvl="1"/>
            <a:r>
              <a:rPr lang="en-US" b="1" dirty="0"/>
              <a:t>Hypothesis</a:t>
            </a:r>
            <a:r>
              <a:rPr lang="en-US" dirty="0"/>
              <a:t> – if  we send a patient letter explaining why a diabetic eye exam is so important, an educated patient would be more likely to complete the eye exam. </a:t>
            </a:r>
          </a:p>
          <a:p>
            <a:pPr lvl="1"/>
            <a:endParaRPr lang="en-US" sz="1000" dirty="0"/>
          </a:p>
          <a:p>
            <a:pPr lvl="2"/>
            <a:r>
              <a:rPr lang="en-US" sz="2400" b="1" dirty="0"/>
              <a:t>Test</a:t>
            </a:r>
            <a:r>
              <a:rPr lang="en-US" sz="2400" dirty="0"/>
              <a:t> – Send letter to diabetic patient population with clearly stated reasons why eye exams are necessary, and give names/locations/times of eye exam providers.</a:t>
            </a:r>
            <a:endParaRPr lang="en-US" dirty="0"/>
          </a:p>
          <a:p>
            <a:pPr lvl="1"/>
            <a:endParaRPr lang="en-US" sz="3600" dirty="0"/>
          </a:p>
          <a:p>
            <a:pPr lvl="3"/>
            <a:r>
              <a:rPr lang="en-US" sz="2200" b="1" dirty="0"/>
              <a:t>Task</a:t>
            </a:r>
            <a:r>
              <a:rPr lang="en-US" sz="2200" dirty="0"/>
              <a:t> – Write draft letter.</a:t>
            </a:r>
          </a:p>
          <a:p>
            <a:pPr lvl="3"/>
            <a:r>
              <a:rPr lang="en-US" sz="2200" b="1" dirty="0"/>
              <a:t>Task</a:t>
            </a:r>
            <a:r>
              <a:rPr lang="en-US" sz="2200" dirty="0"/>
              <a:t> – show draft letter to select patients to get feed-back.</a:t>
            </a:r>
          </a:p>
          <a:p>
            <a:pPr lvl="2"/>
            <a:endParaRPr lang="en-US" sz="1000" dirty="0"/>
          </a:p>
          <a:p>
            <a:r>
              <a:rPr lang="en-US" dirty="0"/>
              <a:t>Can anyone share examples of Test vs. Tasks they are working on?</a:t>
            </a:r>
          </a:p>
        </p:txBody>
      </p:sp>
      <p:sp>
        <p:nvSpPr>
          <p:cNvPr id="4" name="Slide Number Placeholder 3"/>
          <p:cNvSpPr>
            <a:spLocks noGrp="1"/>
          </p:cNvSpPr>
          <p:nvPr>
            <p:ph type="sldNum" sz="quarter" idx="12"/>
          </p:nvPr>
        </p:nvSpPr>
        <p:spPr/>
        <p:txBody>
          <a:bodyPr/>
          <a:lstStyle/>
          <a:p>
            <a:fld id="{70A743B7-4783-42B4-A417-17CDBD9DB73F}" type="slidenum">
              <a:rPr lang="en-US" smtClean="0"/>
              <a:t>42</a:t>
            </a:fld>
            <a:endParaRPr lang="en-US"/>
          </a:p>
        </p:txBody>
      </p:sp>
      <p:sp>
        <p:nvSpPr>
          <p:cNvPr id="5" name="TextBox 4"/>
          <p:cNvSpPr txBox="1"/>
          <p:nvPr/>
        </p:nvSpPr>
        <p:spPr>
          <a:xfrm>
            <a:off x="7486650" y="567782"/>
            <a:ext cx="755720" cy="369332"/>
          </a:xfrm>
          <a:prstGeom prst="rect">
            <a:avLst/>
          </a:prstGeom>
          <a:noFill/>
        </p:spPr>
        <p:txBody>
          <a:bodyPr wrap="none" rtlCol="0">
            <a:spAutoFit/>
          </a:bodyPr>
          <a:lstStyle/>
          <a:p>
            <a:r>
              <a:rPr lang="en-US" b="1" dirty="0">
                <a:solidFill>
                  <a:srgbClr val="0070C0"/>
                </a:solidFill>
              </a:rPr>
              <a:t>Sonya</a:t>
            </a:r>
          </a:p>
        </p:txBody>
      </p:sp>
      <p:sp>
        <p:nvSpPr>
          <p:cNvPr id="7" name="Left Brace 6"/>
          <p:cNvSpPr/>
          <p:nvPr/>
        </p:nvSpPr>
        <p:spPr>
          <a:xfrm>
            <a:off x="1463919" y="3113365"/>
            <a:ext cx="149469" cy="1019908"/>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p:cNvSpPr txBox="1"/>
          <p:nvPr/>
        </p:nvSpPr>
        <p:spPr>
          <a:xfrm>
            <a:off x="125291" y="3100190"/>
            <a:ext cx="1450730" cy="923330"/>
          </a:xfrm>
          <a:prstGeom prst="rect">
            <a:avLst/>
          </a:prstGeom>
          <a:noFill/>
        </p:spPr>
        <p:txBody>
          <a:bodyPr wrap="square" rtlCol="0">
            <a:spAutoFit/>
          </a:bodyPr>
          <a:lstStyle/>
          <a:p>
            <a:r>
              <a:rPr lang="en-US" dirty="0"/>
              <a:t>Allows you to answer y/n to hypothesis</a:t>
            </a:r>
          </a:p>
        </p:txBody>
      </p:sp>
      <p:sp>
        <p:nvSpPr>
          <p:cNvPr id="9" name="Left Brace 8"/>
          <p:cNvSpPr/>
          <p:nvPr/>
        </p:nvSpPr>
        <p:spPr>
          <a:xfrm>
            <a:off x="1929911" y="4261308"/>
            <a:ext cx="149469" cy="1019908"/>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p:cNvSpPr txBox="1"/>
          <p:nvPr/>
        </p:nvSpPr>
        <p:spPr>
          <a:xfrm>
            <a:off x="628650" y="4522845"/>
            <a:ext cx="1375996" cy="646331"/>
          </a:xfrm>
          <a:prstGeom prst="rect">
            <a:avLst/>
          </a:prstGeom>
          <a:noFill/>
        </p:spPr>
        <p:txBody>
          <a:bodyPr wrap="square" rtlCol="0">
            <a:spAutoFit/>
          </a:bodyPr>
          <a:lstStyle/>
          <a:p>
            <a:r>
              <a:rPr lang="en-US" dirty="0"/>
              <a:t>Makes the test possible</a:t>
            </a:r>
          </a:p>
        </p:txBody>
      </p:sp>
    </p:spTree>
    <p:extLst>
      <p:ext uri="{BB962C8B-B14F-4D97-AF65-F5344CB8AC3E}">
        <p14:creationId xmlns:p14="http://schemas.microsoft.com/office/powerpoint/2010/main" val="12657558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sgsulliv\Pictures\Aerial photo of the Mississippi River.png"/>
          <p:cNvPicPr>
            <a:picLocks noChangeAspect="1" noChangeArrowheads="1"/>
          </p:cNvPicPr>
          <p:nvPr/>
        </p:nvPicPr>
        <p:blipFill rotWithShape="1">
          <a:blip r:embed="rId3">
            <a:extLst>
              <a:ext uri="{28A0092B-C50C-407E-A947-70E740481C1C}">
                <a14:useLocalDpi xmlns:a14="http://schemas.microsoft.com/office/drawing/2010/main" val="0"/>
              </a:ext>
            </a:extLst>
          </a:blip>
          <a:srcRect l="14453" t="7077" r="6804" b="7115"/>
          <a:stretch/>
        </p:blipFill>
        <p:spPr bwMode="auto">
          <a:xfrm>
            <a:off x="4558862" y="1447800"/>
            <a:ext cx="4508938" cy="4587767"/>
          </a:xfrm>
          <a:prstGeom prst="rect">
            <a:avLst/>
          </a:prstGeom>
          <a:ln>
            <a:noFill/>
          </a:ln>
          <a:effectLst>
            <a:outerShdw blurRad="50800" dist="50800" dir="5400000" algn="ctr" rotWithShape="0">
              <a:srgbClr val="000000">
                <a:alpha val="36000"/>
              </a:srgbClr>
            </a:outerShdw>
            <a:softEdge rad="3175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752600" y="381000"/>
            <a:ext cx="6934200" cy="1036638"/>
          </a:xfrm>
        </p:spPr>
        <p:txBody>
          <a:bodyPr anchor="t"/>
          <a:lstStyle/>
          <a:p>
            <a:r>
              <a:rPr lang="en-US" sz="4000" b="1" dirty="0"/>
              <a:t>Improvement</a:t>
            </a:r>
            <a:r>
              <a:rPr lang="en-US" b="1" dirty="0"/>
              <a:t> Is A Journey</a:t>
            </a:r>
            <a:endParaRPr lang="en-US" dirty="0"/>
          </a:p>
        </p:txBody>
      </p:sp>
      <p:sp>
        <p:nvSpPr>
          <p:cNvPr id="6" name="TextBox 5"/>
          <p:cNvSpPr txBox="1"/>
          <p:nvPr/>
        </p:nvSpPr>
        <p:spPr>
          <a:xfrm>
            <a:off x="304800" y="1542395"/>
            <a:ext cx="4495800" cy="4524315"/>
          </a:xfrm>
          <a:prstGeom prst="rect">
            <a:avLst/>
          </a:prstGeom>
          <a:noFill/>
        </p:spPr>
        <p:txBody>
          <a:bodyPr wrap="square" rtlCol="0">
            <a:spAutoFit/>
          </a:bodyPr>
          <a:lstStyle/>
          <a:p>
            <a:r>
              <a:rPr lang="en-US" sz="2400" b="1" dirty="0"/>
              <a:t>Challenges</a:t>
            </a:r>
          </a:p>
          <a:p>
            <a:pPr marL="285750" indent="-285750">
              <a:buFont typeface="Arial" panose="020B0604020202020204" pitchFamily="34" charset="0"/>
              <a:buChar char="•"/>
            </a:pPr>
            <a:r>
              <a:rPr lang="en-US" sz="2000" b="1" dirty="0"/>
              <a:t>Selecting Improvement Project</a:t>
            </a:r>
          </a:p>
          <a:p>
            <a:pPr marL="285750" indent="-285750">
              <a:buFont typeface="Arial" panose="020B0604020202020204" pitchFamily="34" charset="0"/>
              <a:buChar char="•"/>
            </a:pPr>
            <a:r>
              <a:rPr lang="en-US" sz="2000" b="1" dirty="0"/>
              <a:t>Aim Statement</a:t>
            </a:r>
          </a:p>
          <a:p>
            <a:pPr marL="285750" indent="-285750">
              <a:buFont typeface="Arial" panose="020B0604020202020204" pitchFamily="34" charset="0"/>
              <a:buChar char="•"/>
            </a:pPr>
            <a:r>
              <a:rPr lang="en-US" sz="2000" b="1" dirty="0"/>
              <a:t>Getting Baseline Data</a:t>
            </a:r>
          </a:p>
          <a:p>
            <a:pPr marL="285750" indent="-285750">
              <a:buFont typeface="Arial" panose="020B0604020202020204" pitchFamily="34" charset="0"/>
              <a:buChar char="•"/>
            </a:pPr>
            <a:r>
              <a:rPr lang="en-US" sz="2000" b="1" dirty="0"/>
              <a:t>Patient Engagement</a:t>
            </a:r>
          </a:p>
          <a:p>
            <a:endParaRPr lang="en-US" sz="2000" dirty="0"/>
          </a:p>
          <a:p>
            <a:r>
              <a:rPr lang="en-US" sz="2400" b="1" dirty="0"/>
              <a:t>Impact</a:t>
            </a:r>
          </a:p>
          <a:p>
            <a:pPr marL="285750" indent="-285750">
              <a:buFont typeface="Arial" panose="020B0604020202020204" pitchFamily="34" charset="0"/>
              <a:buChar char="•"/>
            </a:pPr>
            <a:r>
              <a:rPr lang="en-US" sz="2000" b="1" dirty="0"/>
              <a:t>Clean Reports</a:t>
            </a:r>
          </a:p>
          <a:p>
            <a:pPr marL="285750" indent="-285750">
              <a:buFont typeface="Arial" panose="020B0604020202020204" pitchFamily="34" charset="0"/>
              <a:buChar char="•"/>
            </a:pPr>
            <a:r>
              <a:rPr lang="en-US" sz="2000" b="1" dirty="0"/>
              <a:t>Workflow Changes</a:t>
            </a:r>
          </a:p>
          <a:p>
            <a:pPr marL="285750" indent="-285750">
              <a:buFont typeface="Arial" panose="020B0604020202020204" pitchFamily="34" charset="0"/>
              <a:buChar char="•"/>
            </a:pPr>
            <a:r>
              <a:rPr lang="en-US" sz="2000" b="1" dirty="0"/>
              <a:t>Care Coordination</a:t>
            </a:r>
          </a:p>
          <a:p>
            <a:pPr marL="285750" indent="-285750">
              <a:buFont typeface="Arial" panose="020B0604020202020204" pitchFamily="34" charset="0"/>
              <a:buChar char="•"/>
            </a:pPr>
            <a:r>
              <a:rPr lang="en-US" sz="2000" b="1" dirty="0"/>
              <a:t>Best Practice</a:t>
            </a:r>
          </a:p>
          <a:p>
            <a:pPr marL="285750" indent="-285750">
              <a:buFont typeface="Arial" panose="020B0604020202020204" pitchFamily="34" charset="0"/>
              <a:buChar char="•"/>
            </a:pPr>
            <a:r>
              <a:rPr lang="en-US" sz="2000" b="1" dirty="0"/>
              <a:t>Patient Engagement</a:t>
            </a:r>
          </a:p>
          <a:p>
            <a:pPr marL="285750" indent="-285750">
              <a:buFont typeface="Arial" panose="020B0604020202020204" pitchFamily="34" charset="0"/>
              <a:buChar char="•"/>
            </a:pPr>
            <a:r>
              <a:rPr lang="en-US" sz="2000" b="1" dirty="0"/>
              <a:t>Desire for Change</a:t>
            </a:r>
          </a:p>
          <a:p>
            <a:endParaRPr lang="en-US" sz="2000" b="1" dirty="0"/>
          </a:p>
        </p:txBody>
      </p:sp>
      <p:sp>
        <p:nvSpPr>
          <p:cNvPr id="5" name="TextBox 4"/>
          <p:cNvSpPr txBox="1"/>
          <p:nvPr/>
        </p:nvSpPr>
        <p:spPr>
          <a:xfrm>
            <a:off x="7486650" y="567782"/>
            <a:ext cx="755720" cy="369332"/>
          </a:xfrm>
          <a:prstGeom prst="rect">
            <a:avLst/>
          </a:prstGeom>
          <a:noFill/>
        </p:spPr>
        <p:txBody>
          <a:bodyPr wrap="none" rtlCol="0">
            <a:spAutoFit/>
          </a:bodyPr>
          <a:lstStyle/>
          <a:p>
            <a:r>
              <a:rPr lang="en-US" b="1" dirty="0">
                <a:solidFill>
                  <a:srgbClr val="0070C0"/>
                </a:solidFill>
              </a:rPr>
              <a:t>Sonya</a:t>
            </a:r>
          </a:p>
        </p:txBody>
      </p:sp>
    </p:spTree>
    <p:extLst>
      <p:ext uri="{BB962C8B-B14F-4D97-AF65-F5344CB8AC3E}">
        <p14:creationId xmlns:p14="http://schemas.microsoft.com/office/powerpoint/2010/main" val="6946391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365126"/>
            <a:ext cx="8216413" cy="1325563"/>
          </a:xfrm>
          <a:solidFill>
            <a:schemeClr val="bg1">
              <a:lumMod val="85000"/>
            </a:schemeClr>
          </a:solidFill>
        </p:spPr>
        <p:txBody>
          <a:bodyPr>
            <a:normAutofit/>
          </a:bodyPr>
          <a:lstStyle/>
          <a:p>
            <a:r>
              <a:rPr lang="en-US" b="1" dirty="0"/>
              <a:t>Group Discussion 2                   </a:t>
            </a:r>
            <a:r>
              <a:rPr lang="en-US" sz="2000" b="1" dirty="0"/>
              <a:t>Time: 9:30 am</a:t>
            </a:r>
            <a:r>
              <a:rPr lang="en-US" b="1" dirty="0"/>
              <a:t/>
            </a:r>
            <a:br>
              <a:rPr lang="en-US" b="1" dirty="0"/>
            </a:br>
            <a:r>
              <a:rPr lang="en-US" sz="3200" b="1" dirty="0"/>
              <a:t>(15 minutes to discuss, 5 to report out)</a:t>
            </a:r>
          </a:p>
        </p:txBody>
      </p:sp>
      <p:sp>
        <p:nvSpPr>
          <p:cNvPr id="3" name="Content Placeholder 2"/>
          <p:cNvSpPr>
            <a:spLocks noGrp="1"/>
          </p:cNvSpPr>
          <p:nvPr>
            <p:ph idx="1"/>
          </p:nvPr>
        </p:nvSpPr>
        <p:spPr>
          <a:noFill/>
        </p:spPr>
        <p:txBody>
          <a:bodyPr/>
          <a:lstStyle/>
          <a:p>
            <a:r>
              <a:rPr lang="en-US" i="1" dirty="0"/>
              <a:t>Pick either the Diabetic Eye or Specialty Labs as topic.</a:t>
            </a:r>
          </a:p>
          <a:p>
            <a:pPr lvl="1"/>
            <a:r>
              <a:rPr lang="en-US" i="1" dirty="0"/>
              <a:t>Paula / Beth – help facilitate flow chart &amp; test idea</a:t>
            </a:r>
          </a:p>
          <a:p>
            <a:pPr marL="457200" lvl="1" indent="0">
              <a:buNone/>
            </a:pPr>
            <a:endParaRPr lang="en-US" i="1" dirty="0"/>
          </a:p>
          <a:p>
            <a:r>
              <a:rPr lang="en-US" i="1" dirty="0"/>
              <a:t>Group activity - do a high level flow chart using sheets on the wall.</a:t>
            </a:r>
          </a:p>
          <a:p>
            <a:endParaRPr lang="en-US" i="1" dirty="0"/>
          </a:p>
          <a:p>
            <a:r>
              <a:rPr lang="en-US" i="1" dirty="0"/>
              <a:t>Come up with 1 test idea to Report Out.</a:t>
            </a:r>
          </a:p>
        </p:txBody>
      </p:sp>
      <p:sp>
        <p:nvSpPr>
          <p:cNvPr id="4" name="Slide Number Placeholder 3"/>
          <p:cNvSpPr>
            <a:spLocks noGrp="1"/>
          </p:cNvSpPr>
          <p:nvPr>
            <p:ph type="sldNum" sz="quarter" idx="12"/>
          </p:nvPr>
        </p:nvSpPr>
        <p:spPr/>
        <p:txBody>
          <a:bodyPr/>
          <a:lstStyle/>
          <a:p>
            <a:fld id="{70A743B7-4783-42B4-A417-17CDBD9DB73F}" type="slidenum">
              <a:rPr lang="en-US" smtClean="0"/>
              <a:t>44</a:t>
            </a:fld>
            <a:endParaRPr lang="en-US"/>
          </a:p>
        </p:txBody>
      </p:sp>
      <p:sp>
        <p:nvSpPr>
          <p:cNvPr id="5" name="TextBox 4"/>
          <p:cNvSpPr txBox="1"/>
          <p:nvPr/>
        </p:nvSpPr>
        <p:spPr>
          <a:xfrm>
            <a:off x="263768" y="6290285"/>
            <a:ext cx="6814039" cy="307777"/>
          </a:xfrm>
          <a:prstGeom prst="rect">
            <a:avLst/>
          </a:prstGeom>
          <a:noFill/>
        </p:spPr>
        <p:txBody>
          <a:bodyPr wrap="square" rtlCol="0">
            <a:spAutoFit/>
          </a:bodyPr>
          <a:lstStyle/>
          <a:p>
            <a:r>
              <a:rPr lang="en-US" sz="1400" b="1" i="1" dirty="0">
                <a:solidFill>
                  <a:srgbClr val="0070C0"/>
                </a:solidFill>
              </a:rPr>
              <a:t>As part of Report Out, I will ask “What went well, what can be improved.”   Judy</a:t>
            </a:r>
          </a:p>
        </p:txBody>
      </p:sp>
    </p:spTree>
    <p:extLst>
      <p:ext uri="{BB962C8B-B14F-4D97-AF65-F5344CB8AC3E}">
        <p14:creationId xmlns:p14="http://schemas.microsoft.com/office/powerpoint/2010/main" val="36070392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Business Impact Measures</a:t>
            </a:r>
            <a:endParaRPr lang="en-US" dirty="0"/>
          </a:p>
        </p:txBody>
      </p:sp>
      <p:sp>
        <p:nvSpPr>
          <p:cNvPr id="3" name="Content Placeholder 2"/>
          <p:cNvSpPr>
            <a:spLocks noGrp="1"/>
          </p:cNvSpPr>
          <p:nvPr>
            <p:ph idx="1"/>
          </p:nvPr>
        </p:nvSpPr>
        <p:spPr>
          <a:xfrm>
            <a:off x="685800" y="1752600"/>
            <a:ext cx="7772400" cy="4114800"/>
          </a:xfrm>
        </p:spPr>
        <p:txBody>
          <a:bodyPr/>
          <a:lstStyle/>
          <a:p>
            <a:pPr marL="0" indent="0">
              <a:buSzPct val="100000"/>
              <a:buNone/>
            </a:pPr>
            <a:endParaRPr lang="en-US" sz="2800" dirty="0" smtClean="0"/>
          </a:p>
          <a:p>
            <a:pPr marL="0" indent="0">
              <a:buSzPct val="100000"/>
              <a:buNone/>
            </a:pPr>
            <a:r>
              <a:rPr lang="en-US" sz="2800" dirty="0" smtClean="0"/>
              <a:t>Our funder (Health </a:t>
            </a:r>
            <a:r>
              <a:rPr lang="en-US" sz="2800" dirty="0"/>
              <a:t>Care Workforce Transformation </a:t>
            </a:r>
            <a:r>
              <a:rPr lang="en-US" sz="2800" dirty="0" smtClean="0"/>
              <a:t>Fund) </a:t>
            </a:r>
            <a:r>
              <a:rPr lang="en-US" sz="2800" dirty="0"/>
              <a:t>is interested in learning how </a:t>
            </a:r>
            <a:r>
              <a:rPr lang="en-US" sz="2800" dirty="0" smtClean="0"/>
              <a:t>our work impacts </a:t>
            </a:r>
            <a:r>
              <a:rPr lang="en-US" sz="2800" dirty="0"/>
              <a:t>cost savings. </a:t>
            </a:r>
            <a:endParaRPr lang="en-US" sz="2800" dirty="0" smtClean="0"/>
          </a:p>
          <a:p>
            <a:pPr lvl="1">
              <a:buSzPct val="75000"/>
              <a:buFont typeface="Wingdings" panose="05000000000000000000" pitchFamily="2" charset="2"/>
              <a:buChar char="§"/>
            </a:pPr>
            <a:r>
              <a:rPr lang="en-US" sz="2400" dirty="0" smtClean="0"/>
              <a:t>looking for efficiencies in </a:t>
            </a:r>
            <a:r>
              <a:rPr lang="en-US" sz="2400" dirty="0"/>
              <a:t>care processes that have saved time or improved care.  </a:t>
            </a:r>
            <a:endParaRPr lang="en-US" sz="2400" dirty="0" smtClean="0"/>
          </a:p>
          <a:p>
            <a:pPr lvl="1">
              <a:buSzPct val="75000"/>
              <a:buFont typeface="Wingdings" panose="05000000000000000000" pitchFamily="2" charset="2"/>
              <a:buChar char="§"/>
            </a:pPr>
            <a:r>
              <a:rPr lang="en-US" sz="2400" dirty="0" smtClean="0"/>
              <a:t>asking coaches</a:t>
            </a:r>
            <a:r>
              <a:rPr lang="en-US" sz="2400" dirty="0"/>
              <a:t>, practice managers and other team members, keep a list of changes that save time, and/or reduce other costs</a:t>
            </a:r>
          </a:p>
        </p:txBody>
      </p:sp>
    </p:spTree>
    <p:extLst>
      <p:ext uri="{BB962C8B-B14F-4D97-AF65-F5344CB8AC3E}">
        <p14:creationId xmlns:p14="http://schemas.microsoft.com/office/powerpoint/2010/main" val="15955585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Impact Measures</a:t>
            </a:r>
          </a:p>
        </p:txBody>
      </p:sp>
      <p:sp>
        <p:nvSpPr>
          <p:cNvPr id="3" name="Content Placeholder 2"/>
          <p:cNvSpPr>
            <a:spLocks noGrp="1"/>
          </p:cNvSpPr>
          <p:nvPr>
            <p:ph idx="1"/>
          </p:nvPr>
        </p:nvSpPr>
        <p:spPr>
          <a:xfrm>
            <a:off x="685800" y="1981200"/>
            <a:ext cx="7924800" cy="3867150"/>
          </a:xfrm>
        </p:spPr>
        <p:txBody>
          <a:bodyPr/>
          <a:lstStyle/>
          <a:p>
            <a:pPr marL="0" indent="0">
              <a:buNone/>
            </a:pPr>
            <a:r>
              <a:rPr lang="en-US" sz="2800" dirty="0"/>
              <a:t>Examples of Efficiencies </a:t>
            </a:r>
          </a:p>
          <a:p>
            <a:pPr lvl="0">
              <a:buSzPct val="75000"/>
              <a:buFont typeface="Wingdings" panose="05000000000000000000" pitchFamily="2" charset="2"/>
              <a:buChar char="§"/>
            </a:pPr>
            <a:r>
              <a:rPr lang="en-US" sz="2400" dirty="0"/>
              <a:t>Time saved for practice staff and clinicians </a:t>
            </a:r>
            <a:endParaRPr lang="en-US" sz="2400" dirty="0" smtClean="0"/>
          </a:p>
          <a:p>
            <a:pPr lvl="0">
              <a:buSzPct val="75000"/>
              <a:buFont typeface="Wingdings" panose="05000000000000000000" pitchFamily="2" charset="2"/>
              <a:buChar char="§"/>
            </a:pPr>
            <a:r>
              <a:rPr lang="en-US" sz="2400" dirty="0" smtClean="0"/>
              <a:t>Reduced </a:t>
            </a:r>
            <a:r>
              <a:rPr lang="en-US" sz="2400" dirty="0"/>
              <a:t>use of materials, supplies, other </a:t>
            </a:r>
            <a:r>
              <a:rPr lang="en-US" sz="2400" dirty="0" smtClean="0"/>
              <a:t>costs  </a:t>
            </a:r>
            <a:endParaRPr lang="en-US" sz="2400" dirty="0"/>
          </a:p>
          <a:p>
            <a:pPr lvl="0">
              <a:buSzPct val="75000"/>
              <a:buFont typeface="Wingdings" panose="05000000000000000000" pitchFamily="2" charset="2"/>
              <a:buChar char="§"/>
            </a:pPr>
            <a:r>
              <a:rPr lang="en-US" sz="2400" dirty="0"/>
              <a:t>Reduction in costs for others outside the </a:t>
            </a:r>
            <a:r>
              <a:rPr lang="en-US" sz="2400" dirty="0" smtClean="0"/>
              <a:t>practice</a:t>
            </a:r>
          </a:p>
          <a:p>
            <a:pPr lvl="0">
              <a:buSzPct val="75000"/>
              <a:buFont typeface="Wingdings" panose="05000000000000000000" pitchFamily="2" charset="2"/>
              <a:buChar char="§"/>
            </a:pPr>
            <a:r>
              <a:rPr lang="en-US" sz="2400" dirty="0" smtClean="0"/>
              <a:t>Time </a:t>
            </a:r>
            <a:r>
              <a:rPr lang="en-US" sz="2400" dirty="0"/>
              <a:t>saved for </a:t>
            </a:r>
            <a:r>
              <a:rPr lang="en-US" sz="2400" dirty="0" smtClean="0"/>
              <a:t>patients/families</a:t>
            </a:r>
            <a:endParaRPr lang="en-US" sz="2400" dirty="0"/>
          </a:p>
          <a:p>
            <a:endParaRPr lang="en-US" dirty="0"/>
          </a:p>
        </p:txBody>
      </p:sp>
    </p:spTree>
    <p:extLst>
      <p:ext uri="{BB962C8B-B14F-4D97-AF65-F5344CB8AC3E}">
        <p14:creationId xmlns:p14="http://schemas.microsoft.com/office/powerpoint/2010/main" val="57699075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Impact Measures</a:t>
            </a:r>
          </a:p>
        </p:txBody>
      </p:sp>
      <p:sp>
        <p:nvSpPr>
          <p:cNvPr id="3" name="Content Placeholder 2"/>
          <p:cNvSpPr>
            <a:spLocks noGrp="1"/>
          </p:cNvSpPr>
          <p:nvPr>
            <p:ph idx="1"/>
          </p:nvPr>
        </p:nvSpPr>
        <p:spPr>
          <a:xfrm>
            <a:off x="685800" y="1774371"/>
            <a:ext cx="7772400" cy="3867150"/>
          </a:xfrm>
        </p:spPr>
        <p:txBody>
          <a:bodyPr/>
          <a:lstStyle/>
          <a:p>
            <a:pPr marL="0" indent="0" algn="ctr">
              <a:buNone/>
            </a:pPr>
            <a:r>
              <a:rPr lang="en-US" sz="2400" dirty="0" smtClean="0"/>
              <a:t>Some we’ve already heard:</a:t>
            </a:r>
          </a:p>
          <a:p>
            <a:endParaRPr lang="en-US" dirty="0"/>
          </a:p>
        </p:txBody>
      </p:sp>
      <p:graphicFrame>
        <p:nvGraphicFramePr>
          <p:cNvPr id="4" name="Table 3"/>
          <p:cNvGraphicFramePr>
            <a:graphicFrameLocks noGrp="1"/>
          </p:cNvGraphicFramePr>
          <p:nvPr>
            <p:extLst/>
          </p:nvPr>
        </p:nvGraphicFramePr>
        <p:xfrm>
          <a:off x="685800" y="2286000"/>
          <a:ext cx="8020050" cy="3657599"/>
        </p:xfrm>
        <a:graphic>
          <a:graphicData uri="http://schemas.openxmlformats.org/drawingml/2006/table">
            <a:tbl>
              <a:tblPr firstRow="1" firstCol="1" bandRow="1">
                <a:tableStyleId>{5C22544A-7EE6-4342-B048-85BDC9FD1C3A}</a:tableStyleId>
              </a:tblPr>
              <a:tblGrid>
                <a:gridCol w="4271395"/>
                <a:gridCol w="3748655"/>
              </a:tblGrid>
              <a:tr h="1184685">
                <a:tc>
                  <a:txBody>
                    <a:bodyPr/>
                    <a:lstStyle/>
                    <a:p>
                      <a:pPr marL="0" marR="0" lvl="0" indent="0">
                        <a:lnSpc>
                          <a:spcPct val="107000"/>
                        </a:lnSpc>
                        <a:spcBef>
                          <a:spcPts val="0"/>
                        </a:spcBef>
                        <a:spcAft>
                          <a:spcPts val="0"/>
                        </a:spcAft>
                        <a:buFont typeface="Symbol" panose="05050102010706020507" pitchFamily="18" charset="2"/>
                        <a:buNone/>
                      </a:pPr>
                      <a:r>
                        <a:rPr lang="en-US" sz="1800" b="0" dirty="0">
                          <a:solidFill>
                            <a:schemeClr val="tx1"/>
                          </a:solidFill>
                          <a:effectLst/>
                        </a:rPr>
                        <a:t>Doing pre-visit planning and </a:t>
                      </a:r>
                      <a:r>
                        <a:rPr lang="en-US" sz="1800" b="0" dirty="0" smtClean="0">
                          <a:solidFill>
                            <a:schemeClr val="tx1"/>
                          </a:solidFill>
                          <a:effectLst/>
                        </a:rPr>
                        <a:t>huddles</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56" marR="54756" marT="0" marB="0">
                    <a:noFill/>
                  </a:tcPr>
                </a:tc>
                <a:tc>
                  <a:txBody>
                    <a:bodyPr/>
                    <a:lstStyle/>
                    <a:p>
                      <a:pPr marL="285750" marR="0" lvl="0" indent="-285750">
                        <a:lnSpc>
                          <a:spcPct val="107000"/>
                        </a:lnSpc>
                        <a:spcBef>
                          <a:spcPts val="0"/>
                        </a:spcBef>
                        <a:spcAft>
                          <a:spcPts val="0"/>
                        </a:spcAft>
                        <a:buClr>
                          <a:schemeClr val="accent2"/>
                        </a:buClr>
                        <a:buSzPct val="75000"/>
                        <a:buFont typeface="Wingdings" panose="05000000000000000000" pitchFamily="2" charset="2"/>
                        <a:buChar char="§"/>
                      </a:pPr>
                      <a:r>
                        <a:rPr lang="en-US" sz="1800" b="0" dirty="0">
                          <a:solidFill>
                            <a:schemeClr val="tx1"/>
                          </a:solidFill>
                          <a:effectLst/>
                        </a:rPr>
                        <a:t>Saves time because they aren’t searching for needed items </a:t>
                      </a:r>
                    </a:p>
                    <a:p>
                      <a:pPr marL="0" marR="0">
                        <a:lnSpc>
                          <a:spcPct val="107000"/>
                        </a:lnSpc>
                        <a:spcBef>
                          <a:spcPts val="0"/>
                        </a:spcBef>
                        <a:spcAft>
                          <a:spcPts val="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56" marR="54756" marT="0" marB="0">
                    <a:noFill/>
                  </a:tcPr>
                </a:tc>
              </a:tr>
              <a:tr h="1183194">
                <a:tc>
                  <a:txBody>
                    <a:bodyPr/>
                    <a:lstStyle/>
                    <a:p>
                      <a:pPr marL="0" marR="0">
                        <a:lnSpc>
                          <a:spcPct val="107000"/>
                        </a:lnSpc>
                        <a:spcBef>
                          <a:spcPts val="0"/>
                        </a:spcBef>
                        <a:spcAft>
                          <a:spcPts val="0"/>
                        </a:spcAft>
                      </a:pPr>
                      <a:r>
                        <a:rPr lang="en-US" sz="1800" b="0" dirty="0" smtClean="0">
                          <a:solidFill>
                            <a:schemeClr val="tx1"/>
                          </a:solidFill>
                          <a:effectLst/>
                        </a:rPr>
                        <a:t>Getting accurate tracking reports </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56" marR="54756" marT="0" marB="0">
                    <a:noFill/>
                  </a:tcPr>
                </a:tc>
                <a:tc>
                  <a:txBody>
                    <a:bodyPr/>
                    <a:lstStyle/>
                    <a:p>
                      <a:pPr marL="285750" marR="0" lvl="0" indent="-285750" algn="l" rtl="0" eaLnBrk="1" fontAlgn="base" hangingPunct="1">
                        <a:lnSpc>
                          <a:spcPct val="100000"/>
                        </a:lnSpc>
                        <a:spcBef>
                          <a:spcPts val="0"/>
                        </a:spcBef>
                        <a:spcAft>
                          <a:spcPct val="0"/>
                        </a:spcAft>
                        <a:buClr>
                          <a:srgbClr val="FF0000"/>
                        </a:buClr>
                        <a:buSzPct val="75000"/>
                        <a:buFont typeface="Wingdings" panose="05000000000000000000" pitchFamily="2" charset="2"/>
                        <a:buChar char="§"/>
                      </a:pPr>
                      <a:r>
                        <a:rPr lang="en-US" sz="1800" dirty="0" smtClean="0">
                          <a:solidFill>
                            <a:schemeClr val="tx1"/>
                          </a:solidFill>
                          <a:latin typeface="+mn-lt"/>
                        </a:rPr>
                        <a:t>Reduces </a:t>
                      </a:r>
                      <a:r>
                        <a:rPr lang="en-US" sz="1800" dirty="0">
                          <a:solidFill>
                            <a:schemeClr val="tx1"/>
                          </a:solidFill>
                          <a:latin typeface="+mn-lt"/>
                        </a:rPr>
                        <a:t>the volume of letters</a:t>
                      </a:r>
                    </a:p>
                    <a:p>
                      <a:pPr marL="285750" marR="0" lvl="0" indent="-285750" algn="l" rtl="0" eaLnBrk="1" fontAlgn="base" hangingPunct="1">
                        <a:lnSpc>
                          <a:spcPct val="100000"/>
                        </a:lnSpc>
                        <a:spcBef>
                          <a:spcPts val="0"/>
                        </a:spcBef>
                        <a:spcAft>
                          <a:spcPct val="0"/>
                        </a:spcAft>
                        <a:buClr>
                          <a:srgbClr val="FF0000"/>
                        </a:buClr>
                        <a:buSzPct val="75000"/>
                        <a:buFont typeface="Wingdings" panose="05000000000000000000" pitchFamily="2" charset="2"/>
                        <a:buChar char="§"/>
                      </a:pPr>
                      <a:r>
                        <a:rPr lang="en-US" sz="1800" dirty="0">
                          <a:solidFill>
                            <a:schemeClr val="tx1"/>
                          </a:solidFill>
                          <a:latin typeface="+mn-lt"/>
                        </a:rPr>
                        <a:t>Get more test kits back</a:t>
                      </a:r>
                    </a:p>
                    <a:p>
                      <a:pPr marL="285750" marR="0" lvl="0" indent="-285750" algn="l" rtl="0" eaLnBrk="1" fontAlgn="base" hangingPunct="1">
                        <a:lnSpc>
                          <a:spcPct val="100000"/>
                        </a:lnSpc>
                        <a:spcBef>
                          <a:spcPts val="0"/>
                        </a:spcBef>
                        <a:spcAft>
                          <a:spcPct val="0"/>
                        </a:spcAft>
                        <a:buClr>
                          <a:srgbClr val="FF0000"/>
                        </a:buClr>
                        <a:buSzPct val="75000"/>
                        <a:buFont typeface="Wingdings" panose="05000000000000000000" pitchFamily="2" charset="2"/>
                        <a:buChar char="§"/>
                      </a:pPr>
                      <a:r>
                        <a:rPr lang="en-US" sz="1800" dirty="0">
                          <a:solidFill>
                            <a:schemeClr val="tx1"/>
                          </a:solidFill>
                          <a:latin typeface="+mn-lt"/>
                        </a:rPr>
                        <a:t>Fewer duplicate kits dispensed</a:t>
                      </a:r>
                    </a:p>
                  </a:txBody>
                  <a:tcPr marL="54756" marR="54756" marT="0" marB="0">
                    <a:noFill/>
                  </a:tcPr>
                </a:tc>
              </a:tr>
              <a:tr h="170027">
                <a:tc>
                  <a:txBody>
                    <a:bodyPr/>
                    <a:lstStyle/>
                    <a:p>
                      <a:pPr marL="0" marR="0">
                        <a:lnSpc>
                          <a:spcPct val="107000"/>
                        </a:lnSpc>
                        <a:spcBef>
                          <a:spcPts val="0"/>
                        </a:spcBef>
                        <a:spcAft>
                          <a:spcPts val="0"/>
                        </a:spcAft>
                      </a:pPr>
                      <a:endParaRPr lang="en-US" sz="9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56" marR="54756" marT="0" marB="0">
                    <a:noFill/>
                  </a:tcPr>
                </a:tc>
                <a:tc>
                  <a:txBody>
                    <a:bodyPr/>
                    <a:lstStyle/>
                    <a:p>
                      <a:pPr marL="171450" marR="0" indent="-171450">
                        <a:lnSpc>
                          <a:spcPct val="107000"/>
                        </a:lnSpc>
                        <a:spcBef>
                          <a:spcPts val="0"/>
                        </a:spcBef>
                        <a:spcAft>
                          <a:spcPts val="0"/>
                        </a:spcAft>
                        <a:buSzPct val="75000"/>
                        <a:buFont typeface="Wingdings" panose="05000000000000000000" pitchFamily="2" charset="2"/>
                        <a:buChar char="§"/>
                      </a:pPr>
                      <a:endParaRPr lang="en-US" sz="9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56" marR="54756" marT="0" marB="0">
                    <a:noFill/>
                  </a:tcPr>
                </a:tc>
              </a:tr>
              <a:tr h="1119693">
                <a:tc>
                  <a:txBody>
                    <a:bodyPr/>
                    <a:lstStyle/>
                    <a:p>
                      <a:pPr marL="0" marR="0">
                        <a:lnSpc>
                          <a:spcPct val="107000"/>
                        </a:lnSpc>
                        <a:spcBef>
                          <a:spcPts val="0"/>
                        </a:spcBef>
                        <a:spcAft>
                          <a:spcPts val="0"/>
                        </a:spcAft>
                      </a:pPr>
                      <a:r>
                        <a:rPr lang="en-US" sz="1800" b="0" dirty="0">
                          <a:solidFill>
                            <a:schemeClr val="tx1"/>
                          </a:solidFill>
                          <a:effectLst/>
                        </a:rPr>
                        <a:t>Scheduling GI </a:t>
                      </a:r>
                      <a:r>
                        <a:rPr lang="en-US" sz="1800" b="0" dirty="0" err="1">
                          <a:solidFill>
                            <a:schemeClr val="tx1"/>
                          </a:solidFill>
                          <a:effectLst/>
                        </a:rPr>
                        <a:t>appt</a:t>
                      </a:r>
                      <a:r>
                        <a:rPr lang="en-US" sz="1800" b="0" dirty="0">
                          <a:solidFill>
                            <a:schemeClr val="tx1"/>
                          </a:solidFill>
                          <a:effectLst/>
                        </a:rPr>
                        <a:t> in consultation with </a:t>
                      </a:r>
                      <a:r>
                        <a:rPr lang="en-US" sz="1800" b="0" dirty="0" smtClean="0">
                          <a:solidFill>
                            <a:schemeClr val="tx1"/>
                          </a:solidFill>
                          <a:effectLst/>
                        </a:rPr>
                        <a:t>patients</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56" marR="54756" marT="0" marB="0">
                    <a:noFill/>
                  </a:tcPr>
                </a:tc>
                <a:tc>
                  <a:txBody>
                    <a:bodyPr/>
                    <a:lstStyle/>
                    <a:p>
                      <a:pPr marL="285750" marR="0" lvl="0" indent="-285750" algn="l" defTabSz="914400" rtl="0" eaLnBrk="1" fontAlgn="base" latinLnBrk="0" hangingPunct="1">
                        <a:lnSpc>
                          <a:spcPct val="100000"/>
                        </a:lnSpc>
                        <a:spcBef>
                          <a:spcPts val="0"/>
                        </a:spcBef>
                        <a:spcAft>
                          <a:spcPct val="0"/>
                        </a:spcAft>
                        <a:buClr>
                          <a:srgbClr val="FF0000"/>
                        </a:buClr>
                        <a:buSzPct val="75000"/>
                        <a:buFont typeface="Wingdings" panose="05000000000000000000" pitchFamily="2" charset="2"/>
                        <a:buChar char="§"/>
                      </a:pPr>
                      <a:r>
                        <a:rPr lang="en-US" sz="1800" kern="1200" dirty="0" smtClean="0">
                          <a:solidFill>
                            <a:schemeClr val="tx1"/>
                          </a:solidFill>
                          <a:latin typeface="+mn-lt"/>
                          <a:ea typeface="+mn-ea"/>
                          <a:cs typeface="+mn-cs"/>
                        </a:rPr>
                        <a:t>Reduction </a:t>
                      </a:r>
                      <a:r>
                        <a:rPr lang="en-US" sz="1800" kern="1200" dirty="0">
                          <a:solidFill>
                            <a:schemeClr val="tx1"/>
                          </a:solidFill>
                          <a:latin typeface="+mn-lt"/>
                          <a:ea typeface="+mn-ea"/>
                          <a:cs typeface="+mn-cs"/>
                        </a:rPr>
                        <a:t>in “no shows” for initial visits and tests</a:t>
                      </a:r>
                    </a:p>
                    <a:p>
                      <a:pPr marL="285750" marR="0" lvl="0" indent="-285750" algn="l" defTabSz="914400" rtl="0" eaLnBrk="1" fontAlgn="base" latinLnBrk="0" hangingPunct="1">
                        <a:lnSpc>
                          <a:spcPct val="100000"/>
                        </a:lnSpc>
                        <a:spcBef>
                          <a:spcPts val="0"/>
                        </a:spcBef>
                        <a:spcAft>
                          <a:spcPct val="0"/>
                        </a:spcAft>
                        <a:buClr>
                          <a:srgbClr val="FF0000"/>
                        </a:buClr>
                        <a:buSzPct val="75000"/>
                        <a:buFont typeface="Wingdings" panose="05000000000000000000" pitchFamily="2" charset="2"/>
                        <a:buChar char="§"/>
                      </a:pPr>
                      <a:r>
                        <a:rPr lang="en-US" sz="1800" kern="1200" dirty="0">
                          <a:solidFill>
                            <a:schemeClr val="tx1"/>
                          </a:solidFill>
                          <a:latin typeface="+mn-lt"/>
                          <a:ea typeface="+mn-ea"/>
                          <a:cs typeface="+mn-cs"/>
                        </a:rPr>
                        <a:t>Increased access for other patients to use those slots</a:t>
                      </a:r>
                    </a:p>
                  </a:txBody>
                  <a:tcPr marL="54756" marR="54756" marT="0" marB="0">
                    <a:noFill/>
                  </a:tcPr>
                </a:tc>
              </a:tr>
            </a:tbl>
          </a:graphicData>
        </a:graphic>
      </p:graphicFrame>
    </p:spTree>
    <p:extLst>
      <p:ext uri="{BB962C8B-B14F-4D97-AF65-F5344CB8AC3E}">
        <p14:creationId xmlns:p14="http://schemas.microsoft.com/office/powerpoint/2010/main" val="198904846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Next Steps</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smtClean="0"/>
              <a:t>Session evaluation </a:t>
            </a:r>
            <a:endParaRPr lang="en-US" dirty="0"/>
          </a:p>
          <a:p>
            <a:pPr marL="342900" lvl="1" indent="-342900">
              <a:buFont typeface="Wingdings" panose="05000000000000000000" pitchFamily="2" charset="2"/>
              <a:buChar char="§"/>
            </a:pPr>
            <a:endParaRPr lang="en-US" dirty="0" smtClean="0"/>
          </a:p>
          <a:p>
            <a:pPr marL="342900" lvl="1" indent="-342900">
              <a:buFont typeface="Wingdings" panose="05000000000000000000" pitchFamily="2" charset="2"/>
              <a:buChar char="§"/>
            </a:pPr>
            <a:r>
              <a:rPr lang="en-US" dirty="0" smtClean="0"/>
              <a:t>Next </a:t>
            </a:r>
            <a:r>
              <a:rPr lang="en-US" dirty="0"/>
              <a:t>meeting – </a:t>
            </a:r>
            <a:r>
              <a:rPr lang="en-US" dirty="0"/>
              <a:t>PDSA and Sustain/Spread</a:t>
            </a:r>
          </a:p>
          <a:p>
            <a:pPr marL="857250" lvl="2" indent="0">
              <a:buNone/>
            </a:pPr>
            <a:r>
              <a:rPr lang="en-US" dirty="0" smtClean="0"/>
              <a:t>Friday, June 10, 2016</a:t>
            </a:r>
          </a:p>
          <a:p>
            <a:pPr marL="857250" lvl="2" indent="0">
              <a:buNone/>
            </a:pPr>
            <a:r>
              <a:rPr lang="en-US" dirty="0"/>
              <a:t>8:00 am – 10:00 am.</a:t>
            </a:r>
          </a:p>
          <a:p>
            <a:pPr marL="857250" lvl="2" indent="0">
              <a:buNone/>
            </a:pPr>
            <a:r>
              <a:rPr lang="en-US" dirty="0" smtClean="0"/>
              <a:t>McGuire </a:t>
            </a:r>
            <a:r>
              <a:rPr lang="en-US" dirty="0"/>
              <a:t>Conference </a:t>
            </a:r>
            <a:r>
              <a:rPr lang="en-US" dirty="0" smtClean="0"/>
              <a:t>Room	</a:t>
            </a:r>
            <a:endParaRPr lang="en-US" dirty="0"/>
          </a:p>
        </p:txBody>
      </p:sp>
      <p:sp>
        <p:nvSpPr>
          <p:cNvPr id="4" name="Slide Number Placeholder 3"/>
          <p:cNvSpPr>
            <a:spLocks noGrp="1"/>
          </p:cNvSpPr>
          <p:nvPr>
            <p:ph type="sldNum" sz="quarter" idx="12"/>
          </p:nvPr>
        </p:nvSpPr>
        <p:spPr/>
        <p:txBody>
          <a:bodyPr/>
          <a:lstStyle/>
          <a:p>
            <a:fld id="{70A743B7-4783-42B4-A417-17CDBD9DB73F}" type="slidenum">
              <a:rPr lang="en-US" smtClean="0"/>
              <a:t>48</a:t>
            </a:fld>
            <a:endParaRPr lang="en-US"/>
          </a:p>
        </p:txBody>
      </p:sp>
    </p:spTree>
    <p:extLst>
      <p:ext uri="{BB962C8B-B14F-4D97-AF65-F5344CB8AC3E}">
        <p14:creationId xmlns:p14="http://schemas.microsoft.com/office/powerpoint/2010/main" val="25800543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endParaRPr lang="en-US" dirty="0" smtClean="0"/>
          </a:p>
          <a:p>
            <a:pPr marL="0" indent="0" algn="ctr">
              <a:buNone/>
            </a:pPr>
            <a:r>
              <a:rPr lang="en-US" sz="4000" i="1" dirty="0" smtClean="0"/>
              <a:t>Thank you!</a:t>
            </a:r>
            <a:endParaRPr lang="en-US" sz="4000" i="1" dirty="0"/>
          </a:p>
        </p:txBody>
      </p:sp>
    </p:spTree>
    <p:extLst>
      <p:ext uri="{BB962C8B-B14F-4D97-AF65-F5344CB8AC3E}">
        <p14:creationId xmlns:p14="http://schemas.microsoft.com/office/powerpoint/2010/main" val="2042603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alition-MAH powerpoint template">
  <a:themeElements>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1696</TotalTime>
  <Words>3555</Words>
  <Application>Microsoft Office PowerPoint</Application>
  <PresentationFormat>On-screen Show (4:3)</PresentationFormat>
  <Paragraphs>509</Paragraphs>
  <Slides>49</Slides>
  <Notes>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49</vt:i4>
      </vt:variant>
    </vt:vector>
  </HeadingPairs>
  <TitlesOfParts>
    <vt:vector size="58" baseType="lpstr">
      <vt:lpstr>Arial</vt:lpstr>
      <vt:lpstr>Calibri</vt:lpstr>
      <vt:lpstr>Calibri Light</vt:lpstr>
      <vt:lpstr>Monotype Sorts</vt:lpstr>
      <vt:lpstr>Symbol</vt:lpstr>
      <vt:lpstr>Times New Roman</vt:lpstr>
      <vt:lpstr>Wingdings</vt:lpstr>
      <vt:lpstr>Office Theme</vt:lpstr>
      <vt:lpstr>Coalition-MAH powerpoint template</vt:lpstr>
      <vt:lpstr>MA-PIP Coach/Practice Manager Session</vt:lpstr>
      <vt:lpstr>Agenda </vt:lpstr>
      <vt:lpstr> Science of Patient Safety </vt:lpstr>
      <vt:lpstr>Strategies for Patient Safety</vt:lpstr>
      <vt:lpstr>Marino Center </vt:lpstr>
      <vt:lpstr>AIM Statement</vt:lpstr>
      <vt:lpstr>Patient Safety</vt:lpstr>
      <vt:lpstr>Hypothesis</vt:lpstr>
      <vt:lpstr>Team Members</vt:lpstr>
      <vt:lpstr>What we are Measuring</vt:lpstr>
      <vt:lpstr>How are we are Tracking</vt:lpstr>
      <vt:lpstr>So far, so good!</vt:lpstr>
      <vt:lpstr>Next Steps</vt:lpstr>
      <vt:lpstr>Waverley Primary Care </vt:lpstr>
      <vt:lpstr>Baseline Data </vt:lpstr>
      <vt:lpstr>Gathering the team </vt:lpstr>
      <vt:lpstr>AIM Statement </vt:lpstr>
      <vt:lpstr>First Steps </vt:lpstr>
      <vt:lpstr>FEBRUARY 2016</vt:lpstr>
      <vt:lpstr>Ideas for Improvement </vt:lpstr>
      <vt:lpstr>May 2016</vt:lpstr>
      <vt:lpstr>How to KEEP IT GOING! </vt:lpstr>
      <vt:lpstr>Getting Started  - Marguerite Herrie  - Judy Ling</vt:lpstr>
      <vt:lpstr>Getting Started Topics</vt:lpstr>
      <vt:lpstr>Selecting the Topic</vt:lpstr>
      <vt:lpstr>Assembling a Team</vt:lpstr>
      <vt:lpstr>Just Enough Data</vt:lpstr>
      <vt:lpstr>Parking Lot for Ideas</vt:lpstr>
      <vt:lpstr>Using the Model for Improvement Framework</vt:lpstr>
      <vt:lpstr>The three Model for Improvement questions</vt:lpstr>
      <vt:lpstr>Finding Time</vt:lpstr>
      <vt:lpstr>Team Empowerment = Joy</vt:lpstr>
      <vt:lpstr>Two Process Improvement Tools</vt:lpstr>
      <vt:lpstr>Group Discussion 1                 Time: 8:50 am (15 minutes to discuss, 5 to report out)</vt:lpstr>
      <vt:lpstr>Clarifying and Refining - Sonya Sullivan - Judy Ling</vt:lpstr>
      <vt:lpstr>Clarifying and Refining Topics</vt:lpstr>
      <vt:lpstr>We have an Aim Statement, now what do we do?</vt:lpstr>
      <vt:lpstr>Example of PI Project selection</vt:lpstr>
      <vt:lpstr>Driver Diagram</vt:lpstr>
      <vt:lpstr>High Level Flow Chart</vt:lpstr>
      <vt:lpstr>Measurement</vt:lpstr>
      <vt:lpstr>Test Ideas</vt:lpstr>
      <vt:lpstr>Improvement Is A Journey</vt:lpstr>
      <vt:lpstr>Group Discussion 2                   Time: 9:30 am (15 minutes to discuss, 5 to report out)</vt:lpstr>
      <vt:lpstr>Business Impact Measures</vt:lpstr>
      <vt:lpstr>Business Impact Measures</vt:lpstr>
      <vt:lpstr>Business Impact Measures</vt:lpstr>
      <vt:lpstr>Next Steps</vt:lpstr>
      <vt:lpstr>PowerPoint Presentation</vt:lpstr>
    </vt:vector>
  </TitlesOfParts>
  <Company>Lowell General Hospital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Judy Ling</dc:creator>
  <cp:lastModifiedBy>Elizabeth Capstick</cp:lastModifiedBy>
  <cp:revision>175</cp:revision>
  <dcterms:created xsi:type="dcterms:W3CDTF">2015-10-06T15:01:32Z</dcterms:created>
  <dcterms:modified xsi:type="dcterms:W3CDTF">2016-05-18T17:01:10Z</dcterms:modified>
</cp:coreProperties>
</file>